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6"/>
  </p:notesMasterIdLst>
  <p:sldIdLst>
    <p:sldId id="256" r:id="rId2"/>
    <p:sldId id="324" r:id="rId3"/>
    <p:sldId id="315" r:id="rId4"/>
    <p:sldId id="776" r:id="rId5"/>
    <p:sldId id="826" r:id="rId6"/>
    <p:sldId id="780" r:id="rId7"/>
    <p:sldId id="812" r:id="rId8"/>
    <p:sldId id="802" r:id="rId9"/>
    <p:sldId id="813" r:id="rId10"/>
    <p:sldId id="891" r:id="rId11"/>
    <p:sldId id="801" r:id="rId12"/>
    <p:sldId id="839" r:id="rId13"/>
    <p:sldId id="840" r:id="rId14"/>
    <p:sldId id="842" r:id="rId15"/>
    <p:sldId id="835" r:id="rId16"/>
    <p:sldId id="859" r:id="rId17"/>
    <p:sldId id="794" r:id="rId18"/>
    <p:sldId id="800" r:id="rId19"/>
    <p:sldId id="836" r:id="rId20"/>
    <p:sldId id="838" r:id="rId21"/>
    <p:sldId id="806" r:id="rId22"/>
    <p:sldId id="837" r:id="rId23"/>
    <p:sldId id="846" r:id="rId24"/>
    <p:sldId id="823" r:id="rId25"/>
    <p:sldId id="910" r:id="rId26"/>
    <p:sldId id="803" r:id="rId27"/>
    <p:sldId id="804" r:id="rId28"/>
    <p:sldId id="814" r:id="rId29"/>
    <p:sldId id="807" r:id="rId30"/>
    <p:sldId id="808" r:id="rId31"/>
    <p:sldId id="810" r:id="rId32"/>
    <p:sldId id="811" r:id="rId33"/>
    <p:sldId id="818" r:id="rId34"/>
    <p:sldId id="819" r:id="rId35"/>
    <p:sldId id="815" r:id="rId36"/>
    <p:sldId id="816" r:id="rId37"/>
    <p:sldId id="820" r:id="rId38"/>
    <p:sldId id="831" r:id="rId39"/>
    <p:sldId id="817" r:id="rId40"/>
    <p:sldId id="829" r:id="rId41"/>
    <p:sldId id="845" r:id="rId42"/>
    <p:sldId id="830" r:id="rId43"/>
    <p:sldId id="790" r:id="rId44"/>
    <p:sldId id="867" r:id="rId45"/>
    <p:sldId id="775" r:id="rId46"/>
    <p:sldId id="850" r:id="rId47"/>
    <p:sldId id="868" r:id="rId48"/>
    <p:sldId id="869" r:id="rId49"/>
    <p:sldId id="865" r:id="rId50"/>
    <p:sldId id="860" r:id="rId51"/>
    <p:sldId id="861" r:id="rId52"/>
    <p:sldId id="862" r:id="rId53"/>
    <p:sldId id="913" r:id="rId54"/>
    <p:sldId id="783" r:id="rId55"/>
    <p:sldId id="870" r:id="rId56"/>
    <p:sldId id="914" r:id="rId57"/>
    <p:sldId id="871" r:id="rId58"/>
    <p:sldId id="908" r:id="rId59"/>
    <p:sldId id="895" r:id="rId60"/>
    <p:sldId id="896" r:id="rId61"/>
    <p:sldId id="897" r:id="rId62"/>
    <p:sldId id="898" r:id="rId63"/>
    <p:sldId id="899" r:id="rId64"/>
    <p:sldId id="900" r:id="rId65"/>
    <p:sldId id="916" r:id="rId66"/>
    <p:sldId id="901" r:id="rId67"/>
    <p:sldId id="833" r:id="rId68"/>
    <p:sldId id="832" r:id="rId69"/>
    <p:sldId id="912" r:id="rId70"/>
    <p:sldId id="276" r:id="rId71"/>
    <p:sldId id="277" r:id="rId72"/>
    <p:sldId id="274" r:id="rId73"/>
    <p:sldId id="781" r:id="rId74"/>
    <p:sldId id="852" r:id="rId75"/>
    <p:sldId id="834" r:id="rId76"/>
    <p:sldId id="789" r:id="rId77"/>
    <p:sldId id="782" r:id="rId78"/>
    <p:sldId id="797" r:id="rId79"/>
    <p:sldId id="904" r:id="rId80"/>
    <p:sldId id="915" r:id="rId81"/>
    <p:sldId id="909" r:id="rId82"/>
    <p:sldId id="330" r:id="rId83"/>
    <p:sldId id="903" r:id="rId84"/>
    <p:sldId id="905" r:id="rId8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0D253654-516A-944D-9FEA-49E8F4E350EA}">
          <p14:sldIdLst>
            <p14:sldId id="256"/>
            <p14:sldId id="324"/>
            <p14:sldId id="315"/>
            <p14:sldId id="776"/>
            <p14:sldId id="826"/>
            <p14:sldId id="780"/>
            <p14:sldId id="812"/>
            <p14:sldId id="802"/>
          </p14:sldIdLst>
        </p14:section>
        <p14:section name="What is Reproducible Science?" id="{E5F17ACB-9872-C14F-9A1A-47C4D3ABD97A}">
          <p14:sldIdLst>
            <p14:sldId id="813"/>
            <p14:sldId id="891"/>
            <p14:sldId id="801"/>
            <p14:sldId id="839"/>
            <p14:sldId id="840"/>
            <p14:sldId id="842"/>
          </p14:sldIdLst>
        </p14:section>
        <p14:section name="Reproducible Data" id="{48606584-0790-A44C-A792-4C5047B9AE70}">
          <p14:sldIdLst>
            <p14:sldId id="835"/>
            <p14:sldId id="859"/>
            <p14:sldId id="794"/>
            <p14:sldId id="800"/>
          </p14:sldIdLst>
        </p14:section>
        <p14:section name="Tools" id="{38B0637D-88E0-DA4F-BEA5-E47A8A310EBD}">
          <p14:sldIdLst>
            <p14:sldId id="836"/>
            <p14:sldId id="838"/>
            <p14:sldId id="806"/>
            <p14:sldId id="837"/>
            <p14:sldId id="846"/>
            <p14:sldId id="823"/>
            <p14:sldId id="910"/>
            <p14:sldId id="803"/>
            <p14:sldId id="804"/>
          </p14:sldIdLst>
        </p14:section>
        <p14:section name="Orientation to RStudio" id="{8C2C019E-7B55-6C40-B632-7ADF39D4D798}">
          <p14:sldIdLst>
            <p14:sldId id="814"/>
            <p14:sldId id="807"/>
            <p14:sldId id="808"/>
            <p14:sldId id="810"/>
            <p14:sldId id="811"/>
            <p14:sldId id="818"/>
            <p14:sldId id="819"/>
            <p14:sldId id="815"/>
            <p14:sldId id="816"/>
            <p14:sldId id="820"/>
            <p14:sldId id="831"/>
            <p14:sldId id="817"/>
          </p14:sldIdLst>
        </p14:section>
        <p14:section name="Intro to R Basics" id="{FF45C8AF-747B-0F46-8B8C-2CAE732963E6}">
          <p14:sldIdLst>
            <p14:sldId id="829"/>
            <p14:sldId id="845"/>
            <p14:sldId id="830"/>
            <p14:sldId id="790"/>
          </p14:sldIdLst>
        </p14:section>
        <p14:section name="Skills" id="{F824F54D-A8DA-8646-B3F2-F019AD03E9E5}">
          <p14:sldIdLst>
            <p14:sldId id="867"/>
            <p14:sldId id="775"/>
            <p14:sldId id="850"/>
            <p14:sldId id="868"/>
            <p14:sldId id="869"/>
            <p14:sldId id="865"/>
            <p14:sldId id="860"/>
            <p14:sldId id="861"/>
            <p14:sldId id="862"/>
            <p14:sldId id="913"/>
            <p14:sldId id="783"/>
            <p14:sldId id="870"/>
            <p14:sldId id="914"/>
            <p14:sldId id="871"/>
            <p14:sldId id="908"/>
          </p14:sldIdLst>
        </p14:section>
        <p14:section name="Skills" id="{A6427B5C-DD2E-7C4D-A2E5-596BEDBB0326}">
          <p14:sldIdLst>
            <p14:sldId id="895"/>
            <p14:sldId id="896"/>
            <p14:sldId id="897"/>
            <p14:sldId id="898"/>
            <p14:sldId id="899"/>
            <p14:sldId id="900"/>
            <p14:sldId id="916"/>
            <p14:sldId id="901"/>
          </p14:sldIdLst>
        </p14:section>
        <p14:section name="Latest Trends" id="{4B48C112-7176-9B43-B7AB-A05AF95092CA}">
          <p14:sldIdLst>
            <p14:sldId id="833"/>
            <p14:sldId id="832"/>
            <p14:sldId id="912"/>
            <p14:sldId id="276"/>
            <p14:sldId id="277"/>
            <p14:sldId id="274"/>
            <p14:sldId id="781"/>
            <p14:sldId id="852"/>
          </p14:sldIdLst>
        </p14:section>
        <p14:section name="LTL" id="{05D2E145-7CBC-AF44-B22B-BEBDF5BEFD01}">
          <p14:sldIdLst>
            <p14:sldId id="834"/>
            <p14:sldId id="789"/>
            <p14:sldId id="782"/>
            <p14:sldId id="797"/>
            <p14:sldId id="904"/>
            <p14:sldId id="915"/>
            <p14:sldId id="909"/>
          </p14:sldIdLst>
        </p14:section>
        <p14:section name="Closing" id="{41448A27-3FC0-664D-8AD2-D7582D0DCEAE}">
          <p14:sldIdLst>
            <p14:sldId id="330"/>
            <p14:sldId id="903"/>
          </p14:sldIdLst>
        </p14:section>
        <p14:section name="Closing" id="{67CB450F-D6A2-894A-ABD1-4EF2174FA675}">
          <p14:sldIdLst>
            <p14:sldId id="90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4E7FF"/>
    <a:srgbClr val="6BD9FB"/>
    <a:srgbClr val="F5C5F3"/>
    <a:srgbClr val="FE9A0C"/>
    <a:srgbClr val="877FFF"/>
    <a:srgbClr val="FFD6BE"/>
    <a:srgbClr val="F5CFF3"/>
    <a:srgbClr val="FFFFFA"/>
    <a:srgbClr val="F8FAE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07"/>
    <p:restoredTop sz="83498"/>
  </p:normalViewPr>
  <p:slideViewPr>
    <p:cSldViewPr snapToGrid="0" snapToObjects="1">
      <p:cViewPr varScale="1">
        <p:scale>
          <a:sx n="133" d="100"/>
          <a:sy n="133" d="100"/>
        </p:scale>
        <p:origin x="2608" y="184"/>
      </p:cViewPr>
      <p:guideLst/>
    </p:cSldViewPr>
  </p:slideViewPr>
  <p:notesTextViewPr>
    <p:cViewPr>
      <p:scale>
        <a:sx n="1" d="1"/>
        <a:sy n="1" d="1"/>
      </p:scale>
      <p:origin x="0" y="0"/>
    </p:cViewPr>
  </p:notesTextViewPr>
  <p:sorterViewPr>
    <p:cViewPr>
      <p:scale>
        <a:sx n="150" d="100"/>
        <a:sy n="15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tableStyles" Target="tableStyles.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FCE90CD-D4B4-DE4A-9662-5D1032BBC508}" type="datetimeFigureOut">
              <a:rPr lang="en-US" smtClean="0"/>
              <a:t>3/24/23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4390BA5-5D47-C842-959B-D30D0B1E247D}" type="slidenum">
              <a:rPr lang="en-US" smtClean="0"/>
              <a:t>‹#›</a:t>
            </a:fld>
            <a:endParaRPr lang="en-US"/>
          </a:p>
        </p:txBody>
      </p:sp>
    </p:spTree>
    <p:extLst>
      <p:ext uri="{BB962C8B-B14F-4D97-AF65-F5344CB8AC3E}">
        <p14:creationId xmlns:p14="http://schemas.microsoft.com/office/powerpoint/2010/main" val="29554276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go-fair.org/fair-principles/"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www.go-fair.org/fair-principles" TargetMode="External"/><Relationship Id="rId2" Type="http://schemas.openxmlformats.org/officeDocument/2006/relationships/slide" Target="../slides/slide18.xml"/><Relationship Id="rId1" Type="http://schemas.openxmlformats.org/officeDocument/2006/relationships/notesMaster" Target="../notesMasters/notesMaster1.xml"/><Relationship Id="rId4" Type="http://schemas.openxmlformats.org/officeDocument/2006/relationships/hyperlink" Target="https://www.go-fair.org/wp-content/uploads/2022/01/FAIRPrinciples_overview.pdf"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Image: https://</a:t>
            </a:r>
            <a:r>
              <a:rPr lang="en-US" dirty="0" err="1"/>
              <a:t>www.displayr.com</a:t>
            </a:r>
            <a:r>
              <a:rPr lang="en-US" dirty="0"/>
              <a:t>/what-is-reproducible-research/</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a:t>
            </a:r>
            <a:r>
              <a:rPr lang="en-US" dirty="0" err="1"/>
              <a:t>events.ucf.edu</a:t>
            </a:r>
            <a:r>
              <a:rPr lang="en-US" dirty="0"/>
              <a:t>/event/2891771/reproducible-data-science/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algn="l"/>
            <a:r>
              <a:rPr lang="en-US" b="1" i="0" dirty="0">
                <a:solidFill>
                  <a:srgbClr val="C44F38"/>
                </a:solidFill>
                <a:effectLst/>
                <a:latin typeface="Gotham SSm A"/>
              </a:rPr>
              <a:t>Friday, March 24, 2023 </a:t>
            </a:r>
            <a:r>
              <a:rPr lang="en-US" b="0" i="0" dirty="0">
                <a:solidFill>
                  <a:srgbClr val="000000"/>
                </a:solidFill>
                <a:effectLst/>
                <a:latin typeface="Gotham SSm A"/>
              </a:rPr>
              <a:t>3 p.m. to 4:30 p.m.</a:t>
            </a:r>
          </a:p>
          <a:p>
            <a:pPr algn="l"/>
            <a:r>
              <a:rPr lang="en-US" b="0" i="0" dirty="0">
                <a:solidFill>
                  <a:srgbClr val="000000"/>
                </a:solidFill>
                <a:effectLst/>
                <a:latin typeface="Gotham SSm A"/>
              </a:rPr>
              <a:t>Learn how to develop a code-only pipeline to allow reproducibility of data prep and analyses, and how to develop a long-term learning plan for practicing reproducible science tools and techniques. This virtual workshop will describe the tools and techniques for reproducible science, one of the tenants of </a:t>
            </a:r>
            <a:r>
              <a:rPr lang="en-US" b="0" i="0" u="none" strike="noStrike" dirty="0">
                <a:solidFill>
                  <a:srgbClr val="0262B6"/>
                </a:solidFill>
                <a:effectLst/>
                <a:latin typeface="Gotham SSm A"/>
                <a:hlinkClick r:id="rId3"/>
              </a:rPr>
              <a:t>FAIR</a:t>
            </a:r>
            <a:r>
              <a:rPr lang="en-US" b="0" i="0" dirty="0">
                <a:solidFill>
                  <a:srgbClr val="000000"/>
                </a:solidFill>
                <a:effectLst/>
                <a:latin typeface="Gotham SSm A"/>
              </a:rPr>
              <a:t> principles of scientific data management.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Color transition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F4390BA5-5D47-C842-959B-D30D0B1E247D}" type="slidenum">
              <a:rPr lang="en-US" smtClean="0"/>
              <a:t>1</a:t>
            </a:fld>
            <a:endParaRPr lang="en-US"/>
          </a:p>
        </p:txBody>
      </p:sp>
    </p:spTree>
    <p:extLst>
      <p:ext uri="{BB962C8B-B14F-4D97-AF65-F5344CB8AC3E}">
        <p14:creationId xmlns:p14="http://schemas.microsoft.com/office/powerpoint/2010/main" val="42914750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4390BA5-5D47-C842-959B-D30D0B1E247D}" type="slidenum">
              <a:rPr lang="en-US" smtClean="0"/>
              <a:t>20</a:t>
            </a:fld>
            <a:endParaRPr lang="en-US"/>
          </a:p>
        </p:txBody>
      </p:sp>
    </p:spTree>
    <p:extLst>
      <p:ext uri="{BB962C8B-B14F-4D97-AF65-F5344CB8AC3E}">
        <p14:creationId xmlns:p14="http://schemas.microsoft.com/office/powerpoint/2010/main" val="41538342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4390BA5-5D47-C842-959B-D30D0B1E247D}" type="slidenum">
              <a:rPr lang="en-US" smtClean="0"/>
              <a:t>24</a:t>
            </a:fld>
            <a:endParaRPr lang="en-US"/>
          </a:p>
        </p:txBody>
      </p:sp>
    </p:spTree>
    <p:extLst>
      <p:ext uri="{BB962C8B-B14F-4D97-AF65-F5344CB8AC3E}">
        <p14:creationId xmlns:p14="http://schemas.microsoft.com/office/powerpoint/2010/main" val="41129972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4390BA5-5D47-C842-959B-D30D0B1E247D}" type="slidenum">
              <a:rPr lang="en-US" smtClean="0"/>
              <a:t>32</a:t>
            </a:fld>
            <a:endParaRPr lang="en-US"/>
          </a:p>
        </p:txBody>
      </p:sp>
    </p:spTree>
    <p:extLst>
      <p:ext uri="{BB962C8B-B14F-4D97-AF65-F5344CB8AC3E}">
        <p14:creationId xmlns:p14="http://schemas.microsoft.com/office/powerpoint/2010/main" val="1583270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4390BA5-5D47-C842-959B-D30D0B1E247D}" type="slidenum">
              <a:rPr lang="en-US" smtClean="0"/>
              <a:t>34</a:t>
            </a:fld>
            <a:endParaRPr lang="en-US"/>
          </a:p>
        </p:txBody>
      </p:sp>
    </p:spTree>
    <p:extLst>
      <p:ext uri="{BB962C8B-B14F-4D97-AF65-F5344CB8AC3E}">
        <p14:creationId xmlns:p14="http://schemas.microsoft.com/office/powerpoint/2010/main" val="28977307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www.programiz.com</a:t>
            </a:r>
            <a:r>
              <a:rPr lang="en-US" dirty="0"/>
              <a:t>/r/data-types</a:t>
            </a:r>
          </a:p>
        </p:txBody>
      </p:sp>
      <p:sp>
        <p:nvSpPr>
          <p:cNvPr id="4" name="Slide Number Placeholder 3"/>
          <p:cNvSpPr>
            <a:spLocks noGrp="1"/>
          </p:cNvSpPr>
          <p:nvPr>
            <p:ph type="sldNum" sz="quarter" idx="5"/>
          </p:nvPr>
        </p:nvSpPr>
        <p:spPr/>
        <p:txBody>
          <a:bodyPr/>
          <a:lstStyle/>
          <a:p>
            <a:fld id="{F4390BA5-5D47-C842-959B-D30D0B1E247D}" type="slidenum">
              <a:rPr lang="en-US" smtClean="0"/>
              <a:t>42</a:t>
            </a:fld>
            <a:endParaRPr lang="en-US"/>
          </a:p>
        </p:txBody>
      </p:sp>
    </p:spTree>
    <p:extLst>
      <p:ext uri="{BB962C8B-B14F-4D97-AF65-F5344CB8AC3E}">
        <p14:creationId xmlns:p14="http://schemas.microsoft.com/office/powerpoint/2010/main" val="1687217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Scipts</a:t>
            </a:r>
            <a:r>
              <a:rPr lang="en-US" dirty="0"/>
              <a:t> we will </a:t>
            </a:r>
            <a:r>
              <a:rPr lang="en-US"/>
              <a:t>go over</a:t>
            </a:r>
          </a:p>
          <a:p>
            <a:r>
              <a:rPr lang="en-US" dirty="0"/>
              <a:t>https://</a:t>
            </a:r>
            <a:r>
              <a:rPr lang="en-US" dirty="0" err="1"/>
              <a:t>github.com</a:t>
            </a:r>
            <a:r>
              <a:rPr lang="en-US" dirty="0"/>
              <a:t>/</a:t>
            </a:r>
            <a:r>
              <a:rPr lang="en-US" dirty="0" err="1"/>
              <a:t>nelsonroque</a:t>
            </a:r>
            <a:r>
              <a:rPr lang="en-US" dirty="0"/>
              <a:t>/</a:t>
            </a:r>
            <a:r>
              <a:rPr lang="en-US" dirty="0" err="1"/>
              <a:t>contextlab_reproduciblescience_workshops</a:t>
            </a:r>
            <a:r>
              <a:rPr lang="en-US" dirty="0"/>
              <a:t>/blob/main/scripts/03-r-basics.Rmd</a:t>
            </a:r>
          </a:p>
          <a:p>
            <a:r>
              <a:rPr lang="en-US" dirty="0"/>
              <a:t>https://</a:t>
            </a:r>
            <a:r>
              <a:rPr lang="en-US" dirty="0" err="1"/>
              <a:t>github.com</a:t>
            </a:r>
            <a:r>
              <a:rPr lang="en-US" dirty="0"/>
              <a:t>/</a:t>
            </a:r>
            <a:r>
              <a:rPr lang="en-US" dirty="0" err="1"/>
              <a:t>nelsonroque</a:t>
            </a:r>
            <a:r>
              <a:rPr lang="en-US" dirty="0"/>
              <a:t>/</a:t>
            </a:r>
            <a:r>
              <a:rPr lang="en-US" dirty="0" err="1"/>
              <a:t>contextlab_reproduciblescience_workshops</a:t>
            </a:r>
            <a:r>
              <a:rPr lang="en-US" dirty="0"/>
              <a:t>/blob/main/scripts/04-r-pipeline.Rmd</a:t>
            </a:r>
          </a:p>
          <a:p>
            <a:r>
              <a:rPr lang="en-US" dirty="0"/>
              <a:t>https://</a:t>
            </a:r>
            <a:r>
              <a:rPr lang="en-US" dirty="0" err="1"/>
              <a:t>github.com</a:t>
            </a:r>
            <a:r>
              <a:rPr lang="en-US" dirty="0"/>
              <a:t>/</a:t>
            </a:r>
            <a:r>
              <a:rPr lang="en-US" dirty="0" err="1"/>
              <a:t>nelsonroque</a:t>
            </a:r>
            <a:r>
              <a:rPr lang="en-US" dirty="0"/>
              <a:t>/</a:t>
            </a:r>
            <a:r>
              <a:rPr lang="en-US" dirty="0" err="1"/>
              <a:t>contextlab_reproduciblescience_workshops</a:t>
            </a:r>
            <a:r>
              <a:rPr lang="en-US" dirty="0"/>
              <a:t>/blob/main/scripts/05-date-manipulation.Rmd</a:t>
            </a:r>
          </a:p>
        </p:txBody>
      </p:sp>
      <p:sp>
        <p:nvSpPr>
          <p:cNvPr id="4" name="Slide Number Placeholder 3"/>
          <p:cNvSpPr>
            <a:spLocks noGrp="1"/>
          </p:cNvSpPr>
          <p:nvPr>
            <p:ph type="sldNum" sz="quarter" idx="5"/>
          </p:nvPr>
        </p:nvSpPr>
        <p:spPr/>
        <p:txBody>
          <a:bodyPr/>
          <a:lstStyle/>
          <a:p>
            <a:fld id="{F4390BA5-5D47-C842-959B-D30D0B1E247D}" type="slidenum">
              <a:rPr lang="en-US" smtClean="0"/>
              <a:t>43</a:t>
            </a:fld>
            <a:endParaRPr lang="en-US"/>
          </a:p>
        </p:txBody>
      </p:sp>
    </p:spTree>
    <p:extLst>
      <p:ext uri="{BB962C8B-B14F-4D97-AF65-F5344CB8AC3E}">
        <p14:creationId xmlns:p14="http://schemas.microsoft.com/office/powerpoint/2010/main" val="36288152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vita.had.co.nz</a:t>
            </a:r>
            <a:r>
              <a:rPr lang="en-US" dirty="0"/>
              <a:t>/papers/tidy-</a:t>
            </a:r>
            <a:r>
              <a:rPr lang="en-US" dirty="0" err="1"/>
              <a:t>data.pdf</a:t>
            </a:r>
            <a:endParaRPr lang="en-US" dirty="0"/>
          </a:p>
        </p:txBody>
      </p:sp>
      <p:sp>
        <p:nvSpPr>
          <p:cNvPr id="4" name="Slide Number Placeholder 3"/>
          <p:cNvSpPr>
            <a:spLocks noGrp="1"/>
          </p:cNvSpPr>
          <p:nvPr>
            <p:ph type="sldNum" sz="quarter" idx="5"/>
          </p:nvPr>
        </p:nvSpPr>
        <p:spPr/>
        <p:txBody>
          <a:bodyPr/>
          <a:lstStyle/>
          <a:p>
            <a:fld id="{F4390BA5-5D47-C842-959B-D30D0B1E247D}" type="slidenum">
              <a:rPr lang="en-US" smtClean="0"/>
              <a:t>46</a:t>
            </a:fld>
            <a:endParaRPr lang="en-US"/>
          </a:p>
        </p:txBody>
      </p:sp>
    </p:spTree>
    <p:extLst>
      <p:ext uri="{BB962C8B-B14F-4D97-AF65-F5344CB8AC3E}">
        <p14:creationId xmlns:p14="http://schemas.microsoft.com/office/powerpoint/2010/main" val="31894494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vita.had.co.nz</a:t>
            </a:r>
            <a:r>
              <a:rPr lang="en-US" dirty="0"/>
              <a:t>/papers/tidy-</a:t>
            </a:r>
            <a:r>
              <a:rPr lang="en-US" dirty="0" err="1"/>
              <a:t>data.pdf</a:t>
            </a:r>
            <a:endParaRPr lang="en-US" dirty="0"/>
          </a:p>
        </p:txBody>
      </p:sp>
      <p:sp>
        <p:nvSpPr>
          <p:cNvPr id="4" name="Slide Number Placeholder 3"/>
          <p:cNvSpPr>
            <a:spLocks noGrp="1"/>
          </p:cNvSpPr>
          <p:nvPr>
            <p:ph type="sldNum" sz="quarter" idx="5"/>
          </p:nvPr>
        </p:nvSpPr>
        <p:spPr/>
        <p:txBody>
          <a:bodyPr/>
          <a:lstStyle/>
          <a:p>
            <a:fld id="{F4390BA5-5D47-C842-959B-D30D0B1E247D}" type="slidenum">
              <a:rPr lang="en-US" smtClean="0"/>
              <a:t>47</a:t>
            </a:fld>
            <a:endParaRPr lang="en-US"/>
          </a:p>
        </p:txBody>
      </p:sp>
    </p:spTree>
    <p:extLst>
      <p:ext uri="{BB962C8B-B14F-4D97-AF65-F5344CB8AC3E}">
        <p14:creationId xmlns:p14="http://schemas.microsoft.com/office/powerpoint/2010/main" val="6688111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Graphics from: https://</a:t>
            </a:r>
            <a:r>
              <a:rPr lang="en-US" dirty="0" err="1"/>
              <a:t>www.garrickadenbuie.com</a:t>
            </a:r>
            <a:r>
              <a:rPr lang="en-US" dirty="0"/>
              <a:t>/project/</a:t>
            </a:r>
            <a:r>
              <a:rPr lang="en-US" dirty="0" err="1"/>
              <a:t>tidyexplain</a:t>
            </a:r>
            <a:r>
              <a:rPr lang="en-US" dirty="0"/>
              <a:t>/#usage </a:t>
            </a:r>
          </a:p>
          <a:p>
            <a:r>
              <a:rPr lang="en-US" dirty="0"/>
              <a:t>https://</a:t>
            </a:r>
            <a:r>
              <a:rPr lang="en-US" dirty="0" err="1"/>
              <a:t>github.com</a:t>
            </a:r>
            <a:r>
              <a:rPr lang="en-US" dirty="0"/>
              <a:t>/</a:t>
            </a:r>
            <a:r>
              <a:rPr lang="en-US" dirty="0" err="1"/>
              <a:t>gadenbuie</a:t>
            </a:r>
            <a:r>
              <a:rPr lang="en-US" dirty="0"/>
              <a:t>/</a:t>
            </a:r>
            <a:r>
              <a:rPr lang="en-US" dirty="0" err="1"/>
              <a:t>tidyexplain</a:t>
            </a:r>
            <a:endParaRPr lang="en-US" dirty="0"/>
          </a:p>
        </p:txBody>
      </p:sp>
      <p:sp>
        <p:nvSpPr>
          <p:cNvPr id="4" name="Slide Number Placeholder 3"/>
          <p:cNvSpPr>
            <a:spLocks noGrp="1"/>
          </p:cNvSpPr>
          <p:nvPr>
            <p:ph type="sldNum" sz="quarter" idx="5"/>
          </p:nvPr>
        </p:nvSpPr>
        <p:spPr/>
        <p:txBody>
          <a:bodyPr/>
          <a:lstStyle/>
          <a:p>
            <a:fld id="{F4390BA5-5D47-C842-959B-D30D0B1E247D}" type="slidenum">
              <a:rPr lang="en-US" smtClean="0"/>
              <a:t>48</a:t>
            </a:fld>
            <a:endParaRPr lang="en-US"/>
          </a:p>
        </p:txBody>
      </p:sp>
    </p:spTree>
    <p:extLst>
      <p:ext uri="{BB962C8B-B14F-4D97-AF65-F5344CB8AC3E}">
        <p14:creationId xmlns:p14="http://schemas.microsoft.com/office/powerpoint/2010/main" val="15214411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Graphics from: https://</a:t>
            </a:r>
            <a:r>
              <a:rPr lang="en-US" dirty="0" err="1"/>
              <a:t>www.garrickadenbuie.com</a:t>
            </a:r>
            <a:r>
              <a:rPr lang="en-US" dirty="0"/>
              <a:t>/project/</a:t>
            </a:r>
            <a:r>
              <a:rPr lang="en-US" dirty="0" err="1"/>
              <a:t>tidyexplain</a:t>
            </a:r>
            <a:r>
              <a:rPr lang="en-US" dirty="0"/>
              <a:t>/#usage </a:t>
            </a:r>
          </a:p>
          <a:p>
            <a:r>
              <a:rPr lang="en-US" dirty="0"/>
              <a:t>https://</a:t>
            </a:r>
            <a:r>
              <a:rPr lang="en-US" dirty="0" err="1"/>
              <a:t>github.com</a:t>
            </a:r>
            <a:r>
              <a:rPr lang="en-US" dirty="0"/>
              <a:t>/</a:t>
            </a:r>
            <a:r>
              <a:rPr lang="en-US" dirty="0" err="1"/>
              <a:t>gadenbuie</a:t>
            </a:r>
            <a:r>
              <a:rPr lang="en-US" dirty="0"/>
              <a:t>/</a:t>
            </a:r>
            <a:r>
              <a:rPr lang="en-US" dirty="0" err="1"/>
              <a:t>tidyexplain</a:t>
            </a:r>
            <a:endParaRPr lang="en-US" dirty="0"/>
          </a:p>
        </p:txBody>
      </p:sp>
      <p:sp>
        <p:nvSpPr>
          <p:cNvPr id="4" name="Slide Number Placeholder 3"/>
          <p:cNvSpPr>
            <a:spLocks noGrp="1"/>
          </p:cNvSpPr>
          <p:nvPr>
            <p:ph type="sldNum" sz="quarter" idx="5"/>
          </p:nvPr>
        </p:nvSpPr>
        <p:spPr/>
        <p:txBody>
          <a:bodyPr/>
          <a:lstStyle/>
          <a:p>
            <a:fld id="{F4390BA5-5D47-C842-959B-D30D0B1E247D}" type="slidenum">
              <a:rPr lang="en-US" smtClean="0"/>
              <a:t>50</a:t>
            </a:fld>
            <a:endParaRPr lang="en-US"/>
          </a:p>
        </p:txBody>
      </p:sp>
    </p:spTree>
    <p:extLst>
      <p:ext uri="{BB962C8B-B14F-4D97-AF65-F5344CB8AC3E}">
        <p14:creationId xmlns:p14="http://schemas.microsoft.com/office/powerpoint/2010/main" val="7949564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2"/>
        <p:cNvGrpSpPr/>
        <p:nvPr/>
      </p:nvGrpSpPr>
      <p:grpSpPr>
        <a:xfrm>
          <a:off x="0" y="0"/>
          <a:ext cx="0" cy="0"/>
          <a:chOff x="0" y="0"/>
          <a:chExt cx="0" cy="0"/>
        </a:xfrm>
      </p:grpSpPr>
      <p:sp>
        <p:nvSpPr>
          <p:cNvPr id="933" name="Google Shape;933;p6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34" name="Google Shape;934;p6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Graphics from: https://</a:t>
            </a:r>
            <a:r>
              <a:rPr lang="en-US" dirty="0" err="1"/>
              <a:t>www.garrickadenbuie.com</a:t>
            </a:r>
            <a:r>
              <a:rPr lang="en-US" dirty="0"/>
              <a:t>/project/</a:t>
            </a:r>
            <a:r>
              <a:rPr lang="en-US" dirty="0" err="1"/>
              <a:t>tidyexplain</a:t>
            </a:r>
            <a:r>
              <a:rPr lang="en-US" dirty="0"/>
              <a:t>/#usage </a:t>
            </a:r>
          </a:p>
          <a:p>
            <a:r>
              <a:rPr lang="en-US" dirty="0"/>
              <a:t>https://</a:t>
            </a:r>
            <a:r>
              <a:rPr lang="en-US" dirty="0" err="1"/>
              <a:t>github.com</a:t>
            </a:r>
            <a:r>
              <a:rPr lang="en-US" dirty="0"/>
              <a:t>/</a:t>
            </a:r>
            <a:r>
              <a:rPr lang="en-US" dirty="0" err="1"/>
              <a:t>gadenbuie</a:t>
            </a:r>
            <a:r>
              <a:rPr lang="en-US" dirty="0"/>
              <a:t>/</a:t>
            </a:r>
            <a:r>
              <a:rPr lang="en-US" dirty="0" err="1"/>
              <a:t>tidyexplain</a:t>
            </a:r>
            <a:endParaRPr lang="en-US" dirty="0"/>
          </a:p>
        </p:txBody>
      </p:sp>
      <p:sp>
        <p:nvSpPr>
          <p:cNvPr id="4" name="Slide Number Placeholder 3"/>
          <p:cNvSpPr>
            <a:spLocks noGrp="1"/>
          </p:cNvSpPr>
          <p:nvPr>
            <p:ph type="sldNum" sz="quarter" idx="5"/>
          </p:nvPr>
        </p:nvSpPr>
        <p:spPr/>
        <p:txBody>
          <a:bodyPr/>
          <a:lstStyle/>
          <a:p>
            <a:fld id="{F4390BA5-5D47-C842-959B-D30D0B1E247D}" type="slidenum">
              <a:rPr lang="en-US" smtClean="0"/>
              <a:t>51</a:t>
            </a:fld>
            <a:endParaRPr lang="en-US"/>
          </a:p>
        </p:txBody>
      </p:sp>
    </p:spTree>
    <p:extLst>
      <p:ext uri="{BB962C8B-B14F-4D97-AF65-F5344CB8AC3E}">
        <p14:creationId xmlns:p14="http://schemas.microsoft.com/office/powerpoint/2010/main" val="21924665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Graphics from: https://</a:t>
            </a:r>
            <a:r>
              <a:rPr lang="en-US" dirty="0" err="1"/>
              <a:t>www.garrickadenbuie.com</a:t>
            </a:r>
            <a:r>
              <a:rPr lang="en-US" dirty="0"/>
              <a:t>/project/</a:t>
            </a:r>
            <a:r>
              <a:rPr lang="en-US" dirty="0" err="1"/>
              <a:t>tidyexplain</a:t>
            </a:r>
            <a:r>
              <a:rPr lang="en-US" dirty="0"/>
              <a:t>/#usage </a:t>
            </a:r>
          </a:p>
          <a:p>
            <a:r>
              <a:rPr lang="en-US" dirty="0"/>
              <a:t>https://</a:t>
            </a:r>
            <a:r>
              <a:rPr lang="en-US" dirty="0" err="1"/>
              <a:t>github.com</a:t>
            </a:r>
            <a:r>
              <a:rPr lang="en-US" dirty="0"/>
              <a:t>/</a:t>
            </a:r>
            <a:r>
              <a:rPr lang="en-US" dirty="0" err="1"/>
              <a:t>gadenbuie</a:t>
            </a:r>
            <a:r>
              <a:rPr lang="en-US" dirty="0"/>
              <a:t>/</a:t>
            </a:r>
            <a:r>
              <a:rPr lang="en-US" dirty="0" err="1"/>
              <a:t>tidyexplain</a:t>
            </a:r>
            <a:endParaRPr lang="en-US" dirty="0"/>
          </a:p>
        </p:txBody>
      </p:sp>
      <p:sp>
        <p:nvSpPr>
          <p:cNvPr id="4" name="Slide Number Placeholder 3"/>
          <p:cNvSpPr>
            <a:spLocks noGrp="1"/>
          </p:cNvSpPr>
          <p:nvPr>
            <p:ph type="sldNum" sz="quarter" idx="5"/>
          </p:nvPr>
        </p:nvSpPr>
        <p:spPr/>
        <p:txBody>
          <a:bodyPr/>
          <a:lstStyle/>
          <a:p>
            <a:fld id="{F4390BA5-5D47-C842-959B-D30D0B1E247D}" type="slidenum">
              <a:rPr lang="en-US" smtClean="0"/>
              <a:t>52</a:t>
            </a:fld>
            <a:endParaRPr lang="en-US"/>
          </a:p>
        </p:txBody>
      </p:sp>
    </p:spTree>
    <p:extLst>
      <p:ext uri="{BB962C8B-B14F-4D97-AF65-F5344CB8AC3E}">
        <p14:creationId xmlns:p14="http://schemas.microsoft.com/office/powerpoint/2010/main" val="265459715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indrajeetpatil.github.io</a:t>
            </a:r>
            <a:r>
              <a:rPr lang="en-US" dirty="0"/>
              <a:t>/</a:t>
            </a:r>
            <a:r>
              <a:rPr lang="en-US" dirty="0" err="1"/>
              <a:t>ggstatsplot</a:t>
            </a:r>
            <a:r>
              <a:rPr lang="en-US" dirty="0"/>
              <a:t>/</a:t>
            </a:r>
          </a:p>
        </p:txBody>
      </p:sp>
      <p:sp>
        <p:nvSpPr>
          <p:cNvPr id="4" name="Slide Number Placeholder 3"/>
          <p:cNvSpPr>
            <a:spLocks noGrp="1"/>
          </p:cNvSpPr>
          <p:nvPr>
            <p:ph type="sldNum" sz="quarter" idx="5"/>
          </p:nvPr>
        </p:nvSpPr>
        <p:spPr/>
        <p:txBody>
          <a:bodyPr/>
          <a:lstStyle/>
          <a:p>
            <a:fld id="{F4390BA5-5D47-C842-959B-D30D0B1E247D}" type="slidenum">
              <a:rPr lang="en-US" smtClean="0"/>
              <a:t>57</a:t>
            </a:fld>
            <a:endParaRPr lang="en-US"/>
          </a:p>
        </p:txBody>
      </p:sp>
    </p:spTree>
    <p:extLst>
      <p:ext uri="{BB962C8B-B14F-4D97-AF65-F5344CB8AC3E}">
        <p14:creationId xmlns:p14="http://schemas.microsoft.com/office/powerpoint/2010/main" val="167188335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2-r-basics.Rmd</a:t>
            </a:r>
          </a:p>
        </p:txBody>
      </p:sp>
      <p:sp>
        <p:nvSpPr>
          <p:cNvPr id="4" name="Slide Number Placeholder 3"/>
          <p:cNvSpPr>
            <a:spLocks noGrp="1"/>
          </p:cNvSpPr>
          <p:nvPr>
            <p:ph type="sldNum" sz="quarter" idx="5"/>
          </p:nvPr>
        </p:nvSpPr>
        <p:spPr/>
        <p:txBody>
          <a:bodyPr/>
          <a:lstStyle/>
          <a:p>
            <a:fld id="{F4390BA5-5D47-C842-959B-D30D0B1E247D}" type="slidenum">
              <a:rPr lang="en-US" smtClean="0"/>
              <a:t>58</a:t>
            </a:fld>
            <a:endParaRPr lang="en-US"/>
          </a:p>
        </p:txBody>
      </p:sp>
    </p:spTree>
    <p:extLst>
      <p:ext uri="{BB962C8B-B14F-4D97-AF65-F5344CB8AC3E}">
        <p14:creationId xmlns:p14="http://schemas.microsoft.com/office/powerpoint/2010/main" val="187235607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https://</a:t>
            </a:r>
            <a:r>
              <a:rPr lang="en-US" dirty="0" err="1"/>
              <a:t>www.mindtree.com</a:t>
            </a:r>
            <a:r>
              <a:rPr lang="en-US" dirty="0"/>
              <a:t>/insights/blog/rise-</a:t>
            </a:r>
            <a:r>
              <a:rPr lang="en-US" dirty="0" err="1"/>
              <a:t>apis</a:t>
            </a:r>
            <a:r>
              <a:rPr lang="en-US" dirty="0"/>
              <a:t>-financial-services-key-future</a:t>
            </a:r>
          </a:p>
        </p:txBody>
      </p:sp>
      <p:sp>
        <p:nvSpPr>
          <p:cNvPr id="4" name="Slide Number Placeholder 3"/>
          <p:cNvSpPr>
            <a:spLocks noGrp="1"/>
          </p:cNvSpPr>
          <p:nvPr>
            <p:ph type="sldNum" sz="quarter" idx="5"/>
          </p:nvPr>
        </p:nvSpPr>
        <p:spPr/>
        <p:txBody>
          <a:bodyPr/>
          <a:lstStyle/>
          <a:p>
            <a:fld id="{F4390BA5-5D47-C842-959B-D30D0B1E247D}" type="slidenum">
              <a:rPr lang="en-US" smtClean="0"/>
              <a:t>61</a:t>
            </a:fld>
            <a:endParaRPr lang="en-US"/>
          </a:p>
        </p:txBody>
      </p:sp>
    </p:spTree>
    <p:extLst>
      <p:ext uri="{BB962C8B-B14F-4D97-AF65-F5344CB8AC3E}">
        <p14:creationId xmlns:p14="http://schemas.microsoft.com/office/powerpoint/2010/main" val="365878307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https://</a:t>
            </a:r>
            <a:r>
              <a:rPr lang="en-US" dirty="0" err="1"/>
              <a:t>snipcart.com</a:t>
            </a:r>
            <a:r>
              <a:rPr lang="en-US" dirty="0"/>
              <a:t>/blog/integrating-</a:t>
            </a:r>
            <a:r>
              <a:rPr lang="en-US" dirty="0" err="1"/>
              <a:t>apis</a:t>
            </a:r>
            <a:r>
              <a:rPr lang="en-US" dirty="0"/>
              <a:t>-introduction </a:t>
            </a:r>
          </a:p>
        </p:txBody>
      </p:sp>
      <p:sp>
        <p:nvSpPr>
          <p:cNvPr id="4" name="Slide Number Placeholder 3"/>
          <p:cNvSpPr>
            <a:spLocks noGrp="1"/>
          </p:cNvSpPr>
          <p:nvPr>
            <p:ph type="sldNum" sz="quarter" idx="5"/>
          </p:nvPr>
        </p:nvSpPr>
        <p:spPr/>
        <p:txBody>
          <a:bodyPr/>
          <a:lstStyle/>
          <a:p>
            <a:fld id="{F4390BA5-5D47-C842-959B-D30D0B1E247D}" type="slidenum">
              <a:rPr lang="en-US" smtClean="0"/>
              <a:t>62</a:t>
            </a:fld>
            <a:endParaRPr lang="en-US"/>
          </a:p>
        </p:txBody>
      </p:sp>
    </p:spTree>
    <p:extLst>
      <p:ext uri="{BB962C8B-B14F-4D97-AF65-F5344CB8AC3E}">
        <p14:creationId xmlns:p14="http://schemas.microsoft.com/office/powerpoint/2010/main" val="158204752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2-r-basics.Rmd</a:t>
            </a:r>
          </a:p>
        </p:txBody>
      </p:sp>
      <p:sp>
        <p:nvSpPr>
          <p:cNvPr id="4" name="Slide Number Placeholder 3"/>
          <p:cNvSpPr>
            <a:spLocks noGrp="1"/>
          </p:cNvSpPr>
          <p:nvPr>
            <p:ph type="sldNum" sz="quarter" idx="5"/>
          </p:nvPr>
        </p:nvSpPr>
        <p:spPr/>
        <p:txBody>
          <a:bodyPr/>
          <a:lstStyle/>
          <a:p>
            <a:fld id="{F4390BA5-5D47-C842-959B-D30D0B1E247D}" type="slidenum">
              <a:rPr lang="en-US" smtClean="0"/>
              <a:t>66</a:t>
            </a:fld>
            <a:endParaRPr lang="en-US"/>
          </a:p>
        </p:txBody>
      </p:sp>
    </p:spTree>
    <p:extLst>
      <p:ext uri="{BB962C8B-B14F-4D97-AF65-F5344CB8AC3E}">
        <p14:creationId xmlns:p14="http://schemas.microsoft.com/office/powerpoint/2010/main" val="362881522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4390BA5-5D47-C842-959B-D30D0B1E247D}" type="slidenum">
              <a:rPr lang="en-US" smtClean="0"/>
              <a:t>69</a:t>
            </a:fld>
            <a:endParaRPr lang="en-US"/>
          </a:p>
        </p:txBody>
      </p:sp>
    </p:spTree>
    <p:extLst>
      <p:ext uri="{BB962C8B-B14F-4D97-AF65-F5344CB8AC3E}">
        <p14:creationId xmlns:p14="http://schemas.microsoft.com/office/powerpoint/2010/main" val="209785448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47D14FB-6F5D-164D-82BB-D43F4BE8C7D3}" type="slidenum">
              <a:rPr lang="en-US" smtClean="0"/>
              <a:t>72</a:t>
            </a:fld>
            <a:endParaRPr lang="en-US"/>
          </a:p>
        </p:txBody>
      </p:sp>
    </p:spTree>
    <p:extLst>
      <p:ext uri="{BB962C8B-B14F-4D97-AF65-F5344CB8AC3E}">
        <p14:creationId xmlns:p14="http://schemas.microsoft.com/office/powerpoint/2010/main" val="30167889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1"/>
        <p:cNvGrpSpPr/>
        <p:nvPr/>
      </p:nvGrpSpPr>
      <p:grpSpPr>
        <a:xfrm>
          <a:off x="0" y="0"/>
          <a:ext cx="0" cy="0"/>
          <a:chOff x="0" y="0"/>
          <a:chExt cx="0" cy="0"/>
        </a:xfrm>
      </p:grpSpPr>
      <p:sp>
        <p:nvSpPr>
          <p:cNvPr id="842" name="Google Shape;842;p6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43" name="Google Shape;843;p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version control works</a:t>
            </a:r>
          </a:p>
          <a:p>
            <a:endParaRPr lang="en-US" dirty="0"/>
          </a:p>
          <a:p>
            <a:r>
              <a:rPr lang="en-US" dirty="0"/>
              <a:t>Show diagrams of branches and merges, pull requests</a:t>
            </a:r>
          </a:p>
        </p:txBody>
      </p:sp>
      <p:sp>
        <p:nvSpPr>
          <p:cNvPr id="4" name="Slide Number Placeholder 3"/>
          <p:cNvSpPr>
            <a:spLocks noGrp="1"/>
          </p:cNvSpPr>
          <p:nvPr>
            <p:ph type="sldNum" sz="quarter" idx="5"/>
          </p:nvPr>
        </p:nvSpPr>
        <p:spPr/>
        <p:txBody>
          <a:bodyPr/>
          <a:lstStyle/>
          <a:p>
            <a:fld id="{F4390BA5-5D47-C842-959B-D30D0B1E247D}" type="slidenum">
              <a:rPr lang="en-US" smtClean="0"/>
              <a:t>5</a:t>
            </a:fld>
            <a:endParaRPr lang="en-US"/>
          </a:p>
        </p:txBody>
      </p:sp>
    </p:spTree>
    <p:extLst>
      <p:ext uri="{BB962C8B-B14F-4D97-AF65-F5344CB8AC3E}">
        <p14:creationId xmlns:p14="http://schemas.microsoft.com/office/powerpoint/2010/main" val="24828708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reproducibility crisis (Ioannidis, 2005; Open Science Collaboration, 2015) has emerged as a threat to the scientific enterprise. </a:t>
            </a:r>
          </a:p>
          <a:p>
            <a:pPr lvl="1"/>
            <a:r>
              <a:rPr lang="en-US" sz="1900" dirty="0"/>
              <a:t>Ioannidis, John P A. 2005. “Why Most Published Research Findings Are False.” </a:t>
            </a:r>
            <a:r>
              <a:rPr lang="en-US" sz="1900" dirty="0" err="1"/>
              <a:t>PLoS</a:t>
            </a:r>
            <a:r>
              <a:rPr lang="en-US" sz="1900" dirty="0"/>
              <a:t> Medicine 2 (8): e124. doi:10.1371/journal.pmed.0020124.</a:t>
            </a:r>
          </a:p>
          <a:p>
            <a:pPr lvl="1"/>
            <a:r>
              <a:rPr lang="en-US" sz="1900" dirty="0" err="1"/>
              <a:t>Munafò</a:t>
            </a:r>
            <a:r>
              <a:rPr lang="en-US" sz="1900" dirty="0"/>
              <a:t>, M. R., </a:t>
            </a:r>
            <a:r>
              <a:rPr lang="en-US" sz="1900" dirty="0" err="1"/>
              <a:t>Nosek</a:t>
            </a:r>
            <a:r>
              <a:rPr lang="en-US" sz="1900" dirty="0"/>
              <a:t>, B. A., Bishop, D. V., Button, K. S., Chambers, C. D., </a:t>
            </a:r>
            <a:r>
              <a:rPr lang="en-US" sz="1900" dirty="0" err="1"/>
              <a:t>Percie</a:t>
            </a:r>
            <a:r>
              <a:rPr lang="en-US" sz="1900" dirty="0"/>
              <a:t> du </a:t>
            </a:r>
            <a:r>
              <a:rPr lang="en-US" sz="1900" dirty="0" err="1"/>
              <a:t>Sert</a:t>
            </a:r>
            <a:r>
              <a:rPr lang="en-US" sz="1900" dirty="0"/>
              <a:t>, N., ... &amp; Ioannidis, J. (2017). A manifesto for reproducible science. </a:t>
            </a:r>
            <a:r>
              <a:rPr lang="en-US" sz="1900" i="1" dirty="0"/>
              <a:t>Nature human </a:t>
            </a:r>
            <a:r>
              <a:rPr lang="en-US" sz="1900" i="1" dirty="0" err="1"/>
              <a:t>behaviour</a:t>
            </a:r>
            <a:r>
              <a:rPr lang="en-US" sz="1900" dirty="0"/>
              <a:t>, </a:t>
            </a:r>
            <a:r>
              <a:rPr lang="en-US" sz="1900" i="1" dirty="0"/>
              <a:t>1</a:t>
            </a:r>
            <a:r>
              <a:rPr lang="en-US" sz="1900" dirty="0"/>
              <a:t>(1), 1-9.</a:t>
            </a:r>
          </a:p>
          <a:p>
            <a:pPr lvl="1"/>
            <a:r>
              <a:rPr lang="en-US" sz="1900" dirty="0"/>
              <a:t>Open Science Collaboration. 2015. “Estimating the Reproducibility of Psychological Science.” Science 349 (6251): aac4716–aac4716. doi:10.1126/science.aac4716.</a:t>
            </a:r>
          </a:p>
          <a:p>
            <a:endParaRPr lang="en-US" dirty="0"/>
          </a:p>
        </p:txBody>
      </p:sp>
      <p:sp>
        <p:nvSpPr>
          <p:cNvPr id="4" name="Slide Number Placeholder 3"/>
          <p:cNvSpPr>
            <a:spLocks noGrp="1"/>
          </p:cNvSpPr>
          <p:nvPr>
            <p:ph type="sldNum" sz="quarter" idx="5"/>
          </p:nvPr>
        </p:nvSpPr>
        <p:spPr/>
        <p:txBody>
          <a:bodyPr/>
          <a:lstStyle/>
          <a:p>
            <a:fld id="{F4390BA5-5D47-C842-959B-D30D0B1E247D}" type="slidenum">
              <a:rPr lang="en-US" smtClean="0"/>
              <a:t>10</a:t>
            </a:fld>
            <a:endParaRPr lang="en-US"/>
          </a:p>
        </p:txBody>
      </p:sp>
    </p:spTree>
    <p:extLst>
      <p:ext uri="{BB962C8B-B14F-4D97-AF65-F5344CB8AC3E}">
        <p14:creationId xmlns:p14="http://schemas.microsoft.com/office/powerpoint/2010/main" val="25855721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More on this: https://</a:t>
            </a:r>
            <a:r>
              <a:rPr lang="en-US" dirty="0" err="1"/>
              <a:t>www.displayr.com</a:t>
            </a:r>
            <a:r>
              <a:rPr lang="en-US" dirty="0"/>
              <a:t>/what-is-reproducible-research/</a:t>
            </a:r>
          </a:p>
        </p:txBody>
      </p:sp>
      <p:sp>
        <p:nvSpPr>
          <p:cNvPr id="4" name="Slide Number Placeholder 3"/>
          <p:cNvSpPr>
            <a:spLocks noGrp="1"/>
          </p:cNvSpPr>
          <p:nvPr>
            <p:ph type="sldNum" sz="quarter" idx="5"/>
          </p:nvPr>
        </p:nvSpPr>
        <p:spPr/>
        <p:txBody>
          <a:bodyPr/>
          <a:lstStyle/>
          <a:p>
            <a:fld id="{F4390BA5-5D47-C842-959B-D30D0B1E247D}" type="slidenum">
              <a:rPr lang="en-US" smtClean="0"/>
              <a:t>11</a:t>
            </a:fld>
            <a:endParaRPr lang="en-US"/>
          </a:p>
        </p:txBody>
      </p:sp>
    </p:spTree>
    <p:extLst>
      <p:ext uri="{BB962C8B-B14F-4D97-AF65-F5344CB8AC3E}">
        <p14:creationId xmlns:p14="http://schemas.microsoft.com/office/powerpoint/2010/main" val="22102195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4390BA5-5D47-C842-959B-D30D0B1E247D}" type="slidenum">
              <a:rPr lang="en-US" smtClean="0"/>
              <a:t>14</a:t>
            </a:fld>
            <a:endParaRPr lang="en-US"/>
          </a:p>
        </p:txBody>
      </p:sp>
    </p:spTree>
    <p:extLst>
      <p:ext uri="{BB962C8B-B14F-4D97-AF65-F5344CB8AC3E}">
        <p14:creationId xmlns:p14="http://schemas.microsoft.com/office/powerpoint/2010/main" val="14619233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1" kern="1200" dirty="0">
                <a:solidFill>
                  <a:schemeClr val="tx1"/>
                </a:solidFill>
                <a:effectLst/>
                <a:latin typeface="+mn-lt"/>
                <a:ea typeface="+mn-ea"/>
                <a:cs typeface="+mn-cs"/>
              </a:rPr>
              <a:t>Illustrations from the </a:t>
            </a:r>
            <a:r>
              <a:rPr lang="en-US" sz="1200" b="0" i="1" kern="1200" dirty="0" err="1">
                <a:solidFill>
                  <a:schemeClr val="tx1"/>
                </a:solidFill>
                <a:effectLst/>
                <a:latin typeface="+mn-lt"/>
                <a:ea typeface="+mn-ea"/>
                <a:cs typeface="+mn-cs"/>
              </a:rPr>
              <a:t>Openscapes</a:t>
            </a:r>
            <a:r>
              <a:rPr lang="en-US" sz="1200" b="0" i="1" kern="1200" dirty="0">
                <a:solidFill>
                  <a:schemeClr val="tx1"/>
                </a:solidFill>
                <a:effectLst/>
                <a:latin typeface="+mn-lt"/>
                <a:ea typeface="+mn-ea"/>
                <a:cs typeface="+mn-cs"/>
              </a:rPr>
              <a:t> blog Tidy Data for reproducibility, efficiency, and collaboration by Julia Lowndes and Allison Horst</a:t>
            </a:r>
            <a:endParaRPr lang="en-US" dirty="0"/>
          </a:p>
        </p:txBody>
      </p:sp>
      <p:sp>
        <p:nvSpPr>
          <p:cNvPr id="4" name="Slide Number Placeholder 3"/>
          <p:cNvSpPr>
            <a:spLocks noGrp="1"/>
          </p:cNvSpPr>
          <p:nvPr>
            <p:ph type="sldNum" sz="quarter" idx="5"/>
          </p:nvPr>
        </p:nvSpPr>
        <p:spPr/>
        <p:txBody>
          <a:bodyPr/>
          <a:lstStyle/>
          <a:p>
            <a:fld id="{F4390BA5-5D47-C842-959B-D30D0B1E247D}" type="slidenum">
              <a:rPr lang="en-US" smtClean="0"/>
              <a:t>16</a:t>
            </a:fld>
            <a:endParaRPr lang="en-US"/>
          </a:p>
        </p:txBody>
      </p:sp>
    </p:spTree>
    <p:extLst>
      <p:ext uri="{BB962C8B-B14F-4D97-AF65-F5344CB8AC3E}">
        <p14:creationId xmlns:p14="http://schemas.microsoft.com/office/powerpoint/2010/main" val="27032788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400" dirty="0"/>
              <a:t>Learn more about the FAIR Principles</a:t>
            </a:r>
          </a:p>
          <a:p>
            <a:pPr lvl="1"/>
            <a:r>
              <a:rPr lang="en-US" sz="2000" dirty="0">
                <a:hlinkClick r:id="rId3"/>
              </a:rPr>
              <a:t>https://www.go-fair.org/fair-principles</a:t>
            </a:r>
            <a:r>
              <a:rPr lang="en-US" sz="2000" dirty="0"/>
              <a:t> </a:t>
            </a:r>
          </a:p>
          <a:p>
            <a:pPr lvl="1"/>
            <a:r>
              <a:rPr lang="en-US" sz="2000" dirty="0">
                <a:hlinkClick r:id="rId4"/>
              </a:rPr>
              <a:t>https://www.go-fair.org/wp-content/uploads/2022/01/FAIRPrinciples_overview.pdf</a:t>
            </a:r>
            <a:endParaRPr lang="en-US" dirty="0"/>
          </a:p>
        </p:txBody>
      </p:sp>
      <p:sp>
        <p:nvSpPr>
          <p:cNvPr id="4" name="Slide Number Placeholder 3"/>
          <p:cNvSpPr>
            <a:spLocks noGrp="1"/>
          </p:cNvSpPr>
          <p:nvPr>
            <p:ph type="sldNum" sz="quarter" idx="5"/>
          </p:nvPr>
        </p:nvSpPr>
        <p:spPr/>
        <p:txBody>
          <a:bodyPr/>
          <a:lstStyle/>
          <a:p>
            <a:fld id="{F4390BA5-5D47-C842-959B-D30D0B1E247D}" type="slidenum">
              <a:rPr lang="en-US" smtClean="0"/>
              <a:t>18</a:t>
            </a:fld>
            <a:endParaRPr lang="en-US"/>
          </a:p>
        </p:txBody>
      </p:sp>
    </p:spTree>
    <p:extLst>
      <p:ext uri="{BB962C8B-B14F-4D97-AF65-F5344CB8AC3E}">
        <p14:creationId xmlns:p14="http://schemas.microsoft.com/office/powerpoint/2010/main" val="31566218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D36433-FA43-2342-A036-787D4B7567B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4FDA54C-9DF5-0245-9F5B-C42F7DFA005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D6659CD-9F07-2248-B9C4-26288CE6BC35}"/>
              </a:ext>
            </a:extLst>
          </p:cNvPr>
          <p:cNvSpPr>
            <a:spLocks noGrp="1"/>
          </p:cNvSpPr>
          <p:nvPr>
            <p:ph type="dt" sz="half" idx="10"/>
          </p:nvPr>
        </p:nvSpPr>
        <p:spPr/>
        <p:txBody>
          <a:bodyPr/>
          <a:lstStyle/>
          <a:p>
            <a:fld id="{6678A592-C342-C046-9036-70D6FA51A5F6}" type="datetimeFigureOut">
              <a:rPr lang="en-US" smtClean="0"/>
              <a:t>3/24/23</a:t>
            </a:fld>
            <a:endParaRPr lang="en-US"/>
          </a:p>
        </p:txBody>
      </p:sp>
      <p:sp>
        <p:nvSpPr>
          <p:cNvPr id="5" name="Footer Placeholder 4">
            <a:extLst>
              <a:ext uri="{FF2B5EF4-FFF2-40B4-BE49-F238E27FC236}">
                <a16:creationId xmlns:a16="http://schemas.microsoft.com/office/drawing/2014/main" id="{12A5F6EC-F642-A140-988C-3377B7DC277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31739BD-0446-2747-928A-ECFCB8E00D3E}"/>
              </a:ext>
            </a:extLst>
          </p:cNvPr>
          <p:cNvSpPr>
            <a:spLocks noGrp="1"/>
          </p:cNvSpPr>
          <p:nvPr>
            <p:ph type="sldNum" sz="quarter" idx="12"/>
          </p:nvPr>
        </p:nvSpPr>
        <p:spPr/>
        <p:txBody>
          <a:bodyPr/>
          <a:lstStyle/>
          <a:p>
            <a:fld id="{D0D2C5CA-E3DB-BC42-9F44-D8136ACD06BF}" type="slidenum">
              <a:rPr lang="en-US" smtClean="0"/>
              <a:t>‹#›</a:t>
            </a:fld>
            <a:endParaRPr lang="en-US"/>
          </a:p>
        </p:txBody>
      </p:sp>
    </p:spTree>
    <p:extLst>
      <p:ext uri="{BB962C8B-B14F-4D97-AF65-F5344CB8AC3E}">
        <p14:creationId xmlns:p14="http://schemas.microsoft.com/office/powerpoint/2010/main" val="10213315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461B45-8ED4-5C4B-AEEA-8F05BEC9DA3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0F0CD9C-9670-BE44-99D9-F9866FDC250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2B93584-8143-B040-8C30-8F2D0AFFC4AB}"/>
              </a:ext>
            </a:extLst>
          </p:cNvPr>
          <p:cNvSpPr>
            <a:spLocks noGrp="1"/>
          </p:cNvSpPr>
          <p:nvPr>
            <p:ph type="dt" sz="half" idx="10"/>
          </p:nvPr>
        </p:nvSpPr>
        <p:spPr/>
        <p:txBody>
          <a:bodyPr/>
          <a:lstStyle/>
          <a:p>
            <a:fld id="{6678A592-C342-C046-9036-70D6FA51A5F6}" type="datetimeFigureOut">
              <a:rPr lang="en-US" smtClean="0"/>
              <a:t>3/24/23</a:t>
            </a:fld>
            <a:endParaRPr lang="en-US"/>
          </a:p>
        </p:txBody>
      </p:sp>
      <p:sp>
        <p:nvSpPr>
          <p:cNvPr id="5" name="Footer Placeholder 4">
            <a:extLst>
              <a:ext uri="{FF2B5EF4-FFF2-40B4-BE49-F238E27FC236}">
                <a16:creationId xmlns:a16="http://schemas.microsoft.com/office/drawing/2014/main" id="{41996675-1DAE-8C40-9D61-81AC0232E2F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5C077D-77CC-1A47-B988-F1017F3E017B}"/>
              </a:ext>
            </a:extLst>
          </p:cNvPr>
          <p:cNvSpPr>
            <a:spLocks noGrp="1"/>
          </p:cNvSpPr>
          <p:nvPr>
            <p:ph type="sldNum" sz="quarter" idx="12"/>
          </p:nvPr>
        </p:nvSpPr>
        <p:spPr/>
        <p:txBody>
          <a:bodyPr/>
          <a:lstStyle/>
          <a:p>
            <a:fld id="{D0D2C5CA-E3DB-BC42-9F44-D8136ACD06BF}" type="slidenum">
              <a:rPr lang="en-US" smtClean="0"/>
              <a:t>‹#›</a:t>
            </a:fld>
            <a:endParaRPr lang="en-US"/>
          </a:p>
        </p:txBody>
      </p:sp>
    </p:spTree>
    <p:extLst>
      <p:ext uri="{BB962C8B-B14F-4D97-AF65-F5344CB8AC3E}">
        <p14:creationId xmlns:p14="http://schemas.microsoft.com/office/powerpoint/2010/main" val="3354964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7D52E45-8752-AE45-AF82-E1B8BEB6AB8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B14E452-B61D-6B4C-8559-939483FD566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1285164-900D-0341-9662-3893E989E47D}"/>
              </a:ext>
            </a:extLst>
          </p:cNvPr>
          <p:cNvSpPr>
            <a:spLocks noGrp="1"/>
          </p:cNvSpPr>
          <p:nvPr>
            <p:ph type="dt" sz="half" idx="10"/>
          </p:nvPr>
        </p:nvSpPr>
        <p:spPr/>
        <p:txBody>
          <a:bodyPr/>
          <a:lstStyle/>
          <a:p>
            <a:fld id="{6678A592-C342-C046-9036-70D6FA51A5F6}" type="datetimeFigureOut">
              <a:rPr lang="en-US" smtClean="0"/>
              <a:t>3/24/23</a:t>
            </a:fld>
            <a:endParaRPr lang="en-US"/>
          </a:p>
        </p:txBody>
      </p:sp>
      <p:sp>
        <p:nvSpPr>
          <p:cNvPr id="5" name="Footer Placeholder 4">
            <a:extLst>
              <a:ext uri="{FF2B5EF4-FFF2-40B4-BE49-F238E27FC236}">
                <a16:creationId xmlns:a16="http://schemas.microsoft.com/office/drawing/2014/main" id="{621B3269-D79A-B44E-8B5E-0FE8B869C23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E614FAB-5D8C-2947-B8C3-3071905B29BB}"/>
              </a:ext>
            </a:extLst>
          </p:cNvPr>
          <p:cNvSpPr>
            <a:spLocks noGrp="1"/>
          </p:cNvSpPr>
          <p:nvPr>
            <p:ph type="sldNum" sz="quarter" idx="12"/>
          </p:nvPr>
        </p:nvSpPr>
        <p:spPr/>
        <p:txBody>
          <a:bodyPr/>
          <a:lstStyle/>
          <a:p>
            <a:fld id="{D0D2C5CA-E3DB-BC42-9F44-D8136ACD06BF}" type="slidenum">
              <a:rPr lang="en-US" smtClean="0"/>
              <a:t>‹#›</a:t>
            </a:fld>
            <a:endParaRPr lang="en-US"/>
          </a:p>
        </p:txBody>
      </p:sp>
    </p:spTree>
    <p:extLst>
      <p:ext uri="{BB962C8B-B14F-4D97-AF65-F5344CB8AC3E}">
        <p14:creationId xmlns:p14="http://schemas.microsoft.com/office/powerpoint/2010/main" val="38767708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2EFDC8-620C-5F46-B20E-35FD5911891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8CC48D3-2022-3F46-99BB-C3B8B89007A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473D7DF-15C3-7142-89E0-C3BA9C7CB3FD}"/>
              </a:ext>
            </a:extLst>
          </p:cNvPr>
          <p:cNvSpPr>
            <a:spLocks noGrp="1"/>
          </p:cNvSpPr>
          <p:nvPr>
            <p:ph type="dt" sz="half" idx="10"/>
          </p:nvPr>
        </p:nvSpPr>
        <p:spPr/>
        <p:txBody>
          <a:bodyPr/>
          <a:lstStyle/>
          <a:p>
            <a:fld id="{6678A592-C342-C046-9036-70D6FA51A5F6}" type="datetimeFigureOut">
              <a:rPr lang="en-US" smtClean="0"/>
              <a:t>3/24/23</a:t>
            </a:fld>
            <a:endParaRPr lang="en-US"/>
          </a:p>
        </p:txBody>
      </p:sp>
      <p:sp>
        <p:nvSpPr>
          <p:cNvPr id="5" name="Footer Placeholder 4">
            <a:extLst>
              <a:ext uri="{FF2B5EF4-FFF2-40B4-BE49-F238E27FC236}">
                <a16:creationId xmlns:a16="http://schemas.microsoft.com/office/drawing/2014/main" id="{91588910-C175-9147-9E0A-83DE485233B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FB3A6A5-760B-8349-8692-108D4C40BA56}"/>
              </a:ext>
            </a:extLst>
          </p:cNvPr>
          <p:cNvSpPr>
            <a:spLocks noGrp="1"/>
          </p:cNvSpPr>
          <p:nvPr>
            <p:ph type="sldNum" sz="quarter" idx="12"/>
          </p:nvPr>
        </p:nvSpPr>
        <p:spPr/>
        <p:txBody>
          <a:bodyPr/>
          <a:lstStyle/>
          <a:p>
            <a:fld id="{D0D2C5CA-E3DB-BC42-9F44-D8136ACD06BF}" type="slidenum">
              <a:rPr lang="en-US" smtClean="0"/>
              <a:t>‹#›</a:t>
            </a:fld>
            <a:endParaRPr lang="en-US" dirty="0"/>
          </a:p>
        </p:txBody>
      </p:sp>
    </p:spTree>
    <p:extLst>
      <p:ext uri="{BB962C8B-B14F-4D97-AF65-F5344CB8AC3E}">
        <p14:creationId xmlns:p14="http://schemas.microsoft.com/office/powerpoint/2010/main" val="37748254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F5F82-AEE0-5E4C-989D-2DD1A47F7DB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5995141-7713-914D-8FFF-F2BF242F7C6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538F0D8-A9A4-5945-BC31-A5DEEA15AEF4}"/>
              </a:ext>
            </a:extLst>
          </p:cNvPr>
          <p:cNvSpPr>
            <a:spLocks noGrp="1"/>
          </p:cNvSpPr>
          <p:nvPr>
            <p:ph type="dt" sz="half" idx="10"/>
          </p:nvPr>
        </p:nvSpPr>
        <p:spPr/>
        <p:txBody>
          <a:bodyPr/>
          <a:lstStyle/>
          <a:p>
            <a:fld id="{6678A592-C342-C046-9036-70D6FA51A5F6}" type="datetimeFigureOut">
              <a:rPr lang="en-US" smtClean="0"/>
              <a:t>3/24/23</a:t>
            </a:fld>
            <a:endParaRPr lang="en-US"/>
          </a:p>
        </p:txBody>
      </p:sp>
      <p:sp>
        <p:nvSpPr>
          <p:cNvPr id="5" name="Footer Placeholder 4">
            <a:extLst>
              <a:ext uri="{FF2B5EF4-FFF2-40B4-BE49-F238E27FC236}">
                <a16:creationId xmlns:a16="http://schemas.microsoft.com/office/drawing/2014/main" id="{5389AF11-7B3A-F549-ADB0-776F02D9B2F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63A916C-8B79-164E-B1A5-CF851C1DD425}"/>
              </a:ext>
            </a:extLst>
          </p:cNvPr>
          <p:cNvSpPr>
            <a:spLocks noGrp="1"/>
          </p:cNvSpPr>
          <p:nvPr>
            <p:ph type="sldNum" sz="quarter" idx="12"/>
          </p:nvPr>
        </p:nvSpPr>
        <p:spPr/>
        <p:txBody>
          <a:bodyPr/>
          <a:lstStyle/>
          <a:p>
            <a:fld id="{D0D2C5CA-E3DB-BC42-9F44-D8136ACD06BF}" type="slidenum">
              <a:rPr lang="en-US" smtClean="0"/>
              <a:t>‹#›</a:t>
            </a:fld>
            <a:endParaRPr lang="en-US"/>
          </a:p>
        </p:txBody>
      </p:sp>
    </p:spTree>
    <p:extLst>
      <p:ext uri="{BB962C8B-B14F-4D97-AF65-F5344CB8AC3E}">
        <p14:creationId xmlns:p14="http://schemas.microsoft.com/office/powerpoint/2010/main" val="23132248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B27B02-13F8-2649-972A-333393CD075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B817755-BE85-FD44-AA7F-71B5CEC3BF8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7516566-A5F0-3047-8D76-06384AC8739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584B854-B6A0-404F-A4D1-50A4AB0CBC08}"/>
              </a:ext>
            </a:extLst>
          </p:cNvPr>
          <p:cNvSpPr>
            <a:spLocks noGrp="1"/>
          </p:cNvSpPr>
          <p:nvPr>
            <p:ph type="dt" sz="half" idx="10"/>
          </p:nvPr>
        </p:nvSpPr>
        <p:spPr/>
        <p:txBody>
          <a:bodyPr/>
          <a:lstStyle/>
          <a:p>
            <a:fld id="{6678A592-C342-C046-9036-70D6FA51A5F6}" type="datetimeFigureOut">
              <a:rPr lang="en-US" smtClean="0"/>
              <a:t>3/24/23</a:t>
            </a:fld>
            <a:endParaRPr lang="en-US"/>
          </a:p>
        </p:txBody>
      </p:sp>
      <p:sp>
        <p:nvSpPr>
          <p:cNvPr id="6" name="Footer Placeholder 5">
            <a:extLst>
              <a:ext uri="{FF2B5EF4-FFF2-40B4-BE49-F238E27FC236}">
                <a16:creationId xmlns:a16="http://schemas.microsoft.com/office/drawing/2014/main" id="{22D041DC-C83B-B34D-9960-8630DD260B7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B376E78-62E8-4445-B407-AE09EB5F107A}"/>
              </a:ext>
            </a:extLst>
          </p:cNvPr>
          <p:cNvSpPr>
            <a:spLocks noGrp="1"/>
          </p:cNvSpPr>
          <p:nvPr>
            <p:ph type="sldNum" sz="quarter" idx="12"/>
          </p:nvPr>
        </p:nvSpPr>
        <p:spPr/>
        <p:txBody>
          <a:bodyPr/>
          <a:lstStyle/>
          <a:p>
            <a:fld id="{D0D2C5CA-E3DB-BC42-9F44-D8136ACD06BF}" type="slidenum">
              <a:rPr lang="en-US" smtClean="0"/>
              <a:t>‹#›</a:t>
            </a:fld>
            <a:endParaRPr lang="en-US"/>
          </a:p>
        </p:txBody>
      </p:sp>
    </p:spTree>
    <p:extLst>
      <p:ext uri="{BB962C8B-B14F-4D97-AF65-F5344CB8AC3E}">
        <p14:creationId xmlns:p14="http://schemas.microsoft.com/office/powerpoint/2010/main" val="22280125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89CF61-1EEE-A44C-8E62-36880AF74E7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5133454-662A-644D-BEB9-DF0A43163B7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634EE45-EFC5-6D49-8D67-F852B675F80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1DFCEDB-75A4-6B4F-9A11-4AC32A3F27A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2044412-FE13-6D49-8593-27AC7311392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724CD0C-718D-8D4D-8947-657D21F523DF}"/>
              </a:ext>
            </a:extLst>
          </p:cNvPr>
          <p:cNvSpPr>
            <a:spLocks noGrp="1"/>
          </p:cNvSpPr>
          <p:nvPr>
            <p:ph type="dt" sz="half" idx="10"/>
          </p:nvPr>
        </p:nvSpPr>
        <p:spPr/>
        <p:txBody>
          <a:bodyPr/>
          <a:lstStyle/>
          <a:p>
            <a:fld id="{6678A592-C342-C046-9036-70D6FA51A5F6}" type="datetimeFigureOut">
              <a:rPr lang="en-US" smtClean="0"/>
              <a:t>3/24/23</a:t>
            </a:fld>
            <a:endParaRPr lang="en-US"/>
          </a:p>
        </p:txBody>
      </p:sp>
      <p:sp>
        <p:nvSpPr>
          <p:cNvPr id="8" name="Footer Placeholder 7">
            <a:extLst>
              <a:ext uri="{FF2B5EF4-FFF2-40B4-BE49-F238E27FC236}">
                <a16:creationId xmlns:a16="http://schemas.microsoft.com/office/drawing/2014/main" id="{27E1B446-8C85-AC43-AC2E-A4B1E8408E5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C2BAF1A-3DBD-0E48-BA46-D0907111F6FE}"/>
              </a:ext>
            </a:extLst>
          </p:cNvPr>
          <p:cNvSpPr>
            <a:spLocks noGrp="1"/>
          </p:cNvSpPr>
          <p:nvPr>
            <p:ph type="sldNum" sz="quarter" idx="12"/>
          </p:nvPr>
        </p:nvSpPr>
        <p:spPr/>
        <p:txBody>
          <a:bodyPr/>
          <a:lstStyle/>
          <a:p>
            <a:fld id="{D0D2C5CA-E3DB-BC42-9F44-D8136ACD06BF}" type="slidenum">
              <a:rPr lang="en-US" smtClean="0"/>
              <a:t>‹#›</a:t>
            </a:fld>
            <a:endParaRPr lang="en-US"/>
          </a:p>
        </p:txBody>
      </p:sp>
    </p:spTree>
    <p:extLst>
      <p:ext uri="{BB962C8B-B14F-4D97-AF65-F5344CB8AC3E}">
        <p14:creationId xmlns:p14="http://schemas.microsoft.com/office/powerpoint/2010/main" val="6572349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F82A88-5C3E-D047-B55B-6413C1D1CBA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FA7E0DB-BB79-584D-9558-DF35360DEA7D}"/>
              </a:ext>
            </a:extLst>
          </p:cNvPr>
          <p:cNvSpPr>
            <a:spLocks noGrp="1"/>
          </p:cNvSpPr>
          <p:nvPr>
            <p:ph type="dt" sz="half" idx="10"/>
          </p:nvPr>
        </p:nvSpPr>
        <p:spPr/>
        <p:txBody>
          <a:bodyPr/>
          <a:lstStyle/>
          <a:p>
            <a:fld id="{6678A592-C342-C046-9036-70D6FA51A5F6}" type="datetimeFigureOut">
              <a:rPr lang="en-US" smtClean="0"/>
              <a:t>3/24/23</a:t>
            </a:fld>
            <a:endParaRPr lang="en-US"/>
          </a:p>
        </p:txBody>
      </p:sp>
      <p:sp>
        <p:nvSpPr>
          <p:cNvPr id="4" name="Footer Placeholder 3">
            <a:extLst>
              <a:ext uri="{FF2B5EF4-FFF2-40B4-BE49-F238E27FC236}">
                <a16:creationId xmlns:a16="http://schemas.microsoft.com/office/drawing/2014/main" id="{4BD41F02-9803-CD48-A8AC-4207161459E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EE5596A-D553-494D-A5F3-D2C117DDABA2}"/>
              </a:ext>
            </a:extLst>
          </p:cNvPr>
          <p:cNvSpPr>
            <a:spLocks noGrp="1"/>
          </p:cNvSpPr>
          <p:nvPr>
            <p:ph type="sldNum" sz="quarter" idx="12"/>
          </p:nvPr>
        </p:nvSpPr>
        <p:spPr/>
        <p:txBody>
          <a:bodyPr/>
          <a:lstStyle/>
          <a:p>
            <a:fld id="{D0D2C5CA-E3DB-BC42-9F44-D8136ACD06BF}" type="slidenum">
              <a:rPr lang="en-US" smtClean="0"/>
              <a:t>‹#›</a:t>
            </a:fld>
            <a:endParaRPr lang="en-US"/>
          </a:p>
        </p:txBody>
      </p:sp>
    </p:spTree>
    <p:extLst>
      <p:ext uri="{BB962C8B-B14F-4D97-AF65-F5344CB8AC3E}">
        <p14:creationId xmlns:p14="http://schemas.microsoft.com/office/powerpoint/2010/main" val="17989487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CA18F1A-3AE9-CF4A-AF45-D248A03E75E9}"/>
              </a:ext>
            </a:extLst>
          </p:cNvPr>
          <p:cNvSpPr>
            <a:spLocks noGrp="1"/>
          </p:cNvSpPr>
          <p:nvPr>
            <p:ph type="dt" sz="half" idx="10"/>
          </p:nvPr>
        </p:nvSpPr>
        <p:spPr/>
        <p:txBody>
          <a:bodyPr/>
          <a:lstStyle/>
          <a:p>
            <a:fld id="{6678A592-C342-C046-9036-70D6FA51A5F6}" type="datetimeFigureOut">
              <a:rPr lang="en-US" smtClean="0"/>
              <a:t>3/24/23</a:t>
            </a:fld>
            <a:endParaRPr lang="en-US"/>
          </a:p>
        </p:txBody>
      </p:sp>
      <p:sp>
        <p:nvSpPr>
          <p:cNvPr id="3" name="Footer Placeholder 2">
            <a:extLst>
              <a:ext uri="{FF2B5EF4-FFF2-40B4-BE49-F238E27FC236}">
                <a16:creationId xmlns:a16="http://schemas.microsoft.com/office/drawing/2014/main" id="{CF1354A6-B462-4E4D-B1D1-F8D69F2FB41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0A71CBD-7BA9-D146-8B54-C41E680B4AC5}"/>
              </a:ext>
            </a:extLst>
          </p:cNvPr>
          <p:cNvSpPr>
            <a:spLocks noGrp="1"/>
          </p:cNvSpPr>
          <p:nvPr>
            <p:ph type="sldNum" sz="quarter" idx="12"/>
          </p:nvPr>
        </p:nvSpPr>
        <p:spPr/>
        <p:txBody>
          <a:bodyPr/>
          <a:lstStyle/>
          <a:p>
            <a:fld id="{D0D2C5CA-E3DB-BC42-9F44-D8136ACD06BF}" type="slidenum">
              <a:rPr lang="en-US" smtClean="0"/>
              <a:t>‹#›</a:t>
            </a:fld>
            <a:endParaRPr lang="en-US"/>
          </a:p>
        </p:txBody>
      </p:sp>
    </p:spTree>
    <p:extLst>
      <p:ext uri="{BB962C8B-B14F-4D97-AF65-F5344CB8AC3E}">
        <p14:creationId xmlns:p14="http://schemas.microsoft.com/office/powerpoint/2010/main" val="22005328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C2C15E-2F62-BC49-9AB0-E7DC499A59C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134C06A-9CAD-BE4F-8CBB-76FDDF7A718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44C5E6B-36F1-E047-8AA3-224BBB69F48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83F4C1E-D079-6C4A-986A-23125B0FED84}"/>
              </a:ext>
            </a:extLst>
          </p:cNvPr>
          <p:cNvSpPr>
            <a:spLocks noGrp="1"/>
          </p:cNvSpPr>
          <p:nvPr>
            <p:ph type="dt" sz="half" idx="10"/>
          </p:nvPr>
        </p:nvSpPr>
        <p:spPr/>
        <p:txBody>
          <a:bodyPr/>
          <a:lstStyle/>
          <a:p>
            <a:fld id="{6678A592-C342-C046-9036-70D6FA51A5F6}" type="datetimeFigureOut">
              <a:rPr lang="en-US" smtClean="0"/>
              <a:t>3/24/23</a:t>
            </a:fld>
            <a:endParaRPr lang="en-US"/>
          </a:p>
        </p:txBody>
      </p:sp>
      <p:sp>
        <p:nvSpPr>
          <p:cNvPr id="6" name="Footer Placeholder 5">
            <a:extLst>
              <a:ext uri="{FF2B5EF4-FFF2-40B4-BE49-F238E27FC236}">
                <a16:creationId xmlns:a16="http://schemas.microsoft.com/office/drawing/2014/main" id="{84893C5C-DC66-1040-9462-9AB971CD17D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7D8DD39-34AC-024C-8F01-5601ADFF8F96}"/>
              </a:ext>
            </a:extLst>
          </p:cNvPr>
          <p:cNvSpPr>
            <a:spLocks noGrp="1"/>
          </p:cNvSpPr>
          <p:nvPr>
            <p:ph type="sldNum" sz="quarter" idx="12"/>
          </p:nvPr>
        </p:nvSpPr>
        <p:spPr/>
        <p:txBody>
          <a:bodyPr/>
          <a:lstStyle/>
          <a:p>
            <a:fld id="{D0D2C5CA-E3DB-BC42-9F44-D8136ACD06BF}" type="slidenum">
              <a:rPr lang="en-US" smtClean="0"/>
              <a:t>‹#›</a:t>
            </a:fld>
            <a:endParaRPr lang="en-US"/>
          </a:p>
        </p:txBody>
      </p:sp>
    </p:spTree>
    <p:extLst>
      <p:ext uri="{BB962C8B-B14F-4D97-AF65-F5344CB8AC3E}">
        <p14:creationId xmlns:p14="http://schemas.microsoft.com/office/powerpoint/2010/main" val="13256832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6AAFD7-5263-7044-9F80-71BF7E7EE9B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06CC394-FB5E-854E-805E-F47CA070302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A1C2AF5-9604-9347-9B70-5E74BB95DD8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EBCA68E-2EC9-ED45-BA11-A59E6D00CE33}"/>
              </a:ext>
            </a:extLst>
          </p:cNvPr>
          <p:cNvSpPr>
            <a:spLocks noGrp="1"/>
          </p:cNvSpPr>
          <p:nvPr>
            <p:ph type="dt" sz="half" idx="10"/>
          </p:nvPr>
        </p:nvSpPr>
        <p:spPr/>
        <p:txBody>
          <a:bodyPr/>
          <a:lstStyle/>
          <a:p>
            <a:fld id="{6678A592-C342-C046-9036-70D6FA51A5F6}" type="datetimeFigureOut">
              <a:rPr lang="en-US" smtClean="0"/>
              <a:t>3/24/23</a:t>
            </a:fld>
            <a:endParaRPr lang="en-US"/>
          </a:p>
        </p:txBody>
      </p:sp>
      <p:sp>
        <p:nvSpPr>
          <p:cNvPr id="6" name="Footer Placeholder 5">
            <a:extLst>
              <a:ext uri="{FF2B5EF4-FFF2-40B4-BE49-F238E27FC236}">
                <a16:creationId xmlns:a16="http://schemas.microsoft.com/office/drawing/2014/main" id="{45910A5B-AE64-044D-8849-4EC5B4FFE8E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D991A4C-5E84-6749-AEFA-F81963BBFC9B}"/>
              </a:ext>
            </a:extLst>
          </p:cNvPr>
          <p:cNvSpPr>
            <a:spLocks noGrp="1"/>
          </p:cNvSpPr>
          <p:nvPr>
            <p:ph type="sldNum" sz="quarter" idx="12"/>
          </p:nvPr>
        </p:nvSpPr>
        <p:spPr/>
        <p:txBody>
          <a:bodyPr/>
          <a:lstStyle/>
          <a:p>
            <a:fld id="{D0D2C5CA-E3DB-BC42-9F44-D8136ACD06BF}" type="slidenum">
              <a:rPr lang="en-US" smtClean="0"/>
              <a:t>‹#›</a:t>
            </a:fld>
            <a:endParaRPr lang="en-US"/>
          </a:p>
        </p:txBody>
      </p:sp>
    </p:spTree>
    <p:extLst>
      <p:ext uri="{BB962C8B-B14F-4D97-AF65-F5344CB8AC3E}">
        <p14:creationId xmlns:p14="http://schemas.microsoft.com/office/powerpoint/2010/main" val="15006482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3CEA841-CCFD-4243-BD15-C7A13474D4E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0977B57B-D094-9543-A6BD-071DB9F7859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B23385F-F67A-4342-BD5E-E82EB5E0F85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678A592-C342-C046-9036-70D6FA51A5F6}" type="datetimeFigureOut">
              <a:rPr lang="en-US" smtClean="0"/>
              <a:t>3/24/23</a:t>
            </a:fld>
            <a:endParaRPr lang="en-US"/>
          </a:p>
        </p:txBody>
      </p:sp>
      <p:sp>
        <p:nvSpPr>
          <p:cNvPr id="5" name="Footer Placeholder 4">
            <a:extLst>
              <a:ext uri="{FF2B5EF4-FFF2-40B4-BE49-F238E27FC236}">
                <a16:creationId xmlns:a16="http://schemas.microsoft.com/office/drawing/2014/main" id="{F7401248-F637-7045-B504-80C73955F52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07E7695-A319-004E-9522-21E261DFE3E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0D2C5CA-E3DB-BC42-9F44-D8136ACD06BF}" type="slidenum">
              <a:rPr lang="en-US" smtClean="0"/>
              <a:t>‹#›</a:t>
            </a:fld>
            <a:endParaRPr lang="en-US"/>
          </a:p>
        </p:txBody>
      </p:sp>
    </p:spTree>
    <p:extLst>
      <p:ext uri="{BB962C8B-B14F-4D97-AF65-F5344CB8AC3E}">
        <p14:creationId xmlns:p14="http://schemas.microsoft.com/office/powerpoint/2010/main" val="26577785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hyperlink" Target="https://www.displayr.com/what-is-reproducible-research"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www.go-fair.org/fair-principles"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image" Target="../media/image16.jpeg"/><Relationship Id="rId13" Type="http://schemas.openxmlformats.org/officeDocument/2006/relationships/image" Target="../media/image21.png"/><Relationship Id="rId3" Type="http://schemas.openxmlformats.org/officeDocument/2006/relationships/hyperlink" Target="https://pages.github.com/" TargetMode="External"/><Relationship Id="rId7" Type="http://schemas.openxmlformats.org/officeDocument/2006/relationships/image" Target="../media/image15.png"/><Relationship Id="rId12"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4.png"/><Relationship Id="rId11" Type="http://schemas.openxmlformats.org/officeDocument/2006/relationships/image" Target="../media/image19.jpeg"/><Relationship Id="rId5" Type="http://schemas.openxmlformats.org/officeDocument/2006/relationships/image" Target="../media/image13.png"/><Relationship Id="rId15" Type="http://schemas.openxmlformats.org/officeDocument/2006/relationships/image" Target="../media/image23.png"/><Relationship Id="rId10" Type="http://schemas.openxmlformats.org/officeDocument/2006/relationships/image" Target="../media/image18.jpeg"/><Relationship Id="rId4" Type="http://schemas.openxmlformats.org/officeDocument/2006/relationships/hyperlink" Target="https://docusaurus.io/" TargetMode="External"/><Relationship Id="rId9" Type="http://schemas.openxmlformats.org/officeDocument/2006/relationships/image" Target="../media/image17.png"/><Relationship Id="rId14" Type="http://schemas.openxmlformats.org/officeDocument/2006/relationships/image" Target="../media/image22.jpeg"/></Relationships>
</file>

<file path=ppt/slides/_rels/slide21.xml.rels><?xml version="1.0" encoding="UTF-8" standalone="yes"?>
<Relationships xmlns="http://schemas.openxmlformats.org/package/2006/relationships"><Relationship Id="rId3" Type="http://schemas.openxmlformats.org/officeDocument/2006/relationships/hyperlink" Target="http://ezproxy.library.ucf.edu/loggedin/EndNote20SiteInstaller.zip" TargetMode="External"/><Relationship Id="rId2" Type="http://schemas.openxmlformats.org/officeDocument/2006/relationships/hyperlink" Target="https://guides.ucf.edu/citations-endnote" TargetMode="External"/><Relationship Id="rId1" Type="http://schemas.openxmlformats.org/officeDocument/2006/relationships/slideLayout" Target="../slideLayouts/slideLayout2.xml"/><Relationship Id="rId4" Type="http://schemas.openxmlformats.org/officeDocument/2006/relationships/hyperlink" Target="http://ezproxy.library.ucf.edu/loggedin/EndNote20.zip" TargetMode="Externa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hyperlink" Target="https://psyarxiv.com/"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daringfireball.net/projects/markdown/"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hyperlink" Target="https://www.markdownguide.org/getting-started/" TargetMode="External"/><Relationship Id="rId4" Type="http://schemas.openxmlformats.org/officeDocument/2006/relationships/hyperlink" Target="https://en.wikipedia.org/wiki/WYSIWYG" TargetMode="External"/></Relationships>
</file>

<file path=ppt/slides/_rels/slide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hyperlink" Target="https://desktop.github.com/" TargetMode="External"/><Relationship Id="rId2" Type="http://schemas.openxmlformats.org/officeDocument/2006/relationships/hyperlink" Target="https://git-scm.com/" TargetMode="External"/><Relationship Id="rId1" Type="http://schemas.openxmlformats.org/officeDocument/2006/relationships/slideLayout" Target="../slideLayouts/slideLayout2.xml"/><Relationship Id="rId4" Type="http://schemas.openxmlformats.org/officeDocument/2006/relationships/hyperlink" Target="https://training.github.com/downloads/github-git-cheat-sheet/"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hyperlink" Target="https://www.rstudio.com/products/rstudio/download" TargetMode="External"/><Relationship Id="rId2" Type="http://schemas.openxmlformats.org/officeDocument/2006/relationships/hyperlink" Target="https://cran.r-project.org/"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quarto.org/docs/authoring/markdown-basics.html" TargetMode="External"/><Relationship Id="rId2" Type="http://schemas.openxmlformats.org/officeDocument/2006/relationships/hyperlink" Target="https://www.markdownguide.org/basic-syntax/"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hyperlink" Target="https://www.programiz.com/r/data-types"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hyperlink" Target="https://r4ds.had.co.nz/introduction.html"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hyperlink" Target="https://dplyr.tidyverse.org/articles/two-table.html"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8.gif"/><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9.gif"/><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0.gif"/><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hyperlink" Target="https://playingthearchive.com/" TargetMode="Externa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hyperlink" Target="https://indrajeetpatil.github.io/ggstatsplot/"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4.png"/></Relationships>
</file>

<file path=ppt/slides/_rels/slide5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hyperlink" Target="https://posit.co/download/rstudio-desktop/" TargetMode="External"/><Relationship Id="rId2" Type="http://schemas.openxmlformats.org/officeDocument/2006/relationships/hyperlink" Target="https://cran.r-project.org/" TargetMode="Externa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hyperlink" Target="https://www.mindtree.com/insights/blog/rise-apis-financial-services-key-future" TargetMode="External"/></Relationships>
</file>

<file path=ppt/slides/_rels/slide6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hyperlink" Target="https://snipcart.com/blog/integrating-apis-introduction" TargetMode="External"/></Relationships>
</file>

<file path=ppt/slides/_rels/slide63.xml.rels><?xml version="1.0" encoding="UTF-8" standalone="yes"?>
<Relationships xmlns="http://schemas.openxmlformats.org/package/2006/relationships"><Relationship Id="rId2" Type="http://schemas.openxmlformats.org/officeDocument/2006/relationships/hyperlink" Target="https://nordicapis.com/the-bezos-api-mandate-amazons-manifesto-for-externalization" TargetMode="Externa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hyperlink" Target="https://nelsonroque.github.io/contextlab_introdatascience_webcourse/" TargetMode="External"/><Relationship Id="rId2" Type="http://schemas.openxmlformats.org/officeDocument/2006/relationships/hyperlink" Target="https://github.com/nelsonroque/contextlab_reproduciblescience_workshops" TargetMode="Externa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hyperlink" Target="https://aws.amazon.com/blogs/compute/simplify-pubsub-messaging-with-amazon-sns-message-filtering/#:~:text=Topic%2Dbased%20filtering,at%20one%20time%2C%20using%20topics." TargetMode="Externa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notesSlide" Target="../notesSlides/notesSlide28.xml"/><Relationship Id="rId1" Type="http://schemas.openxmlformats.org/officeDocument/2006/relationships/slideLayout" Target="../slideLayouts/slideLayout7.xml"/><Relationship Id="rId6" Type="http://schemas.openxmlformats.org/officeDocument/2006/relationships/image" Target="../media/image57.png"/><Relationship Id="rId11" Type="http://schemas.openxmlformats.org/officeDocument/2006/relationships/image" Target="../media/image62.png"/><Relationship Id="rId5" Type="http://schemas.openxmlformats.org/officeDocument/2006/relationships/image" Target="../media/image56.png"/><Relationship Id="rId10" Type="http://schemas.openxmlformats.org/officeDocument/2006/relationships/image" Target="../media/image61.png"/><Relationship Id="rId4" Type="http://schemas.openxmlformats.org/officeDocument/2006/relationships/image" Target="../media/image55.svg"/><Relationship Id="rId9" Type="http://schemas.openxmlformats.org/officeDocument/2006/relationships/image" Target="../media/image60.png"/></Relationships>
</file>

<file path=ppt/slides/_rels/slide73.xml.rels><?xml version="1.0" encoding="UTF-8" standalone="yes"?>
<Relationships xmlns="http://schemas.openxmlformats.org/package/2006/relationships"><Relationship Id="rId3" Type="http://schemas.openxmlformats.org/officeDocument/2006/relationships/image" Target="../media/image64.gif"/><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hyperlink" Target="https://www.youtube.com/watch?v=sKDviQrOAbU" TargetMode="Externa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hyperlink" Target="https://plotly.com/r/" TargetMode="External"/><Relationship Id="rId2" Type="http://schemas.openxmlformats.org/officeDocument/2006/relationships/hyperlink" Target="http://www.cookbook-r.com/Graphs/" TargetMode="External"/><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77.xml.rels><?xml version="1.0" encoding="UTF-8" standalone="yes"?>
<Relationships xmlns="http://schemas.openxmlformats.org/package/2006/relationships"><Relationship Id="rId3" Type="http://schemas.openxmlformats.org/officeDocument/2006/relationships/hyperlink" Target="https://r4ds.had.co.nz/" TargetMode="External"/><Relationship Id="rId2"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hyperlink" Target="https://r-graphics.org/" TargetMode="External"/><Relationship Id="rId5" Type="http://schemas.openxmlformats.org/officeDocument/2006/relationships/image" Target="../media/image68.jpeg"/><Relationship Id="rId4" Type="http://schemas.openxmlformats.org/officeDocument/2006/relationships/image" Target="../media/image67.png"/></Relationships>
</file>

<file path=ppt/slides/_rels/slide78.xml.rels><?xml version="1.0" encoding="UTF-8" standalone="yes"?>
<Relationships xmlns="http://schemas.openxmlformats.org/package/2006/relationships"><Relationship Id="rId3" Type="http://schemas.openxmlformats.org/officeDocument/2006/relationships/hyperlink" Target="https://www.data.gov/" TargetMode="External"/><Relationship Id="rId2" Type="http://schemas.openxmlformats.org/officeDocument/2006/relationships/hyperlink" Target="https://www.kaggle.com/datasets" TargetMode="Externa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8" Type="http://schemas.openxmlformats.org/officeDocument/2006/relationships/hyperlink" Target="https://www.rstudio.com/resources/cheatsheets/" TargetMode="External"/><Relationship Id="rId3" Type="http://schemas.openxmlformats.org/officeDocument/2006/relationships/hyperlink" Target="https://www.rstudio.com/wp-content/uploads/2015/02/data-wrangling-cheatsheet.pdf" TargetMode="External"/><Relationship Id="rId7" Type="http://schemas.openxmlformats.org/officeDocument/2006/relationships/hyperlink" Target="https://github.com/rstudio/cheatsheets/raw/master/rmarkdown.pdf" TargetMode="External"/><Relationship Id="rId2" Type="http://schemas.openxmlformats.org/officeDocument/2006/relationships/hyperlink" Target="https://github.com/rstudio/cheatsheets/raw/master/data-import.pdf" TargetMode="External"/><Relationship Id="rId1" Type="http://schemas.openxmlformats.org/officeDocument/2006/relationships/slideLayout" Target="../slideLayouts/slideLayout2.xml"/><Relationship Id="rId6" Type="http://schemas.openxmlformats.org/officeDocument/2006/relationships/hyperlink" Target="https://github.com/rstudio/cheatsheets/raw/master/lubridate.pdf" TargetMode="External"/><Relationship Id="rId5" Type="http://schemas.openxmlformats.org/officeDocument/2006/relationships/hyperlink" Target="https://github.com/rstudio/cheatsheets/raw/master/strings.pdf" TargetMode="External"/><Relationship Id="rId4" Type="http://schemas.openxmlformats.org/officeDocument/2006/relationships/hyperlink" Target="https://github.com/rstudio/cheatsheets/raw/master/data-visualization.pdf" TargetMode="Externa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7.xml"/><Relationship Id="rId5" Type="http://schemas.openxmlformats.org/officeDocument/2006/relationships/image" Target="../media/image74.PNG"/><Relationship Id="rId4" Type="http://schemas.openxmlformats.org/officeDocument/2006/relationships/image" Target="../media/image73.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8" Type="http://schemas.openxmlformats.org/officeDocument/2006/relationships/image" Target="../media/image80.png"/><Relationship Id="rId13" Type="http://schemas.openxmlformats.org/officeDocument/2006/relationships/image" Target="../media/image85.png"/><Relationship Id="rId3" Type="http://schemas.openxmlformats.org/officeDocument/2006/relationships/image" Target="../media/image75.jpeg"/><Relationship Id="rId7" Type="http://schemas.openxmlformats.org/officeDocument/2006/relationships/image" Target="../media/image79.svg"/><Relationship Id="rId12" Type="http://schemas.openxmlformats.org/officeDocument/2006/relationships/image" Target="../media/image84.png"/><Relationship Id="rId2" Type="http://schemas.openxmlformats.org/officeDocument/2006/relationships/hyperlink" Target="mailto:nelson.roque@ucf.edu" TargetMode="External"/><Relationship Id="rId1" Type="http://schemas.openxmlformats.org/officeDocument/2006/relationships/slideLayout" Target="../slideLayouts/slideLayout7.xml"/><Relationship Id="rId6" Type="http://schemas.openxmlformats.org/officeDocument/2006/relationships/image" Target="../media/image78.png"/><Relationship Id="rId11" Type="http://schemas.openxmlformats.org/officeDocument/2006/relationships/image" Target="../media/image83.png"/><Relationship Id="rId5" Type="http://schemas.openxmlformats.org/officeDocument/2006/relationships/image" Target="../media/image77.svg"/><Relationship Id="rId10" Type="http://schemas.openxmlformats.org/officeDocument/2006/relationships/image" Target="../media/image82.png"/><Relationship Id="rId4" Type="http://schemas.openxmlformats.org/officeDocument/2006/relationships/image" Target="../media/image76.png"/><Relationship Id="rId9" Type="http://schemas.openxmlformats.org/officeDocument/2006/relationships/image" Target="../media/image8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FA"/>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86DCF4A-D7BD-DB4F-AB00-1AA65DC1688D}"/>
              </a:ext>
            </a:extLst>
          </p:cNvPr>
          <p:cNvSpPr/>
          <p:nvPr/>
        </p:nvSpPr>
        <p:spPr>
          <a:xfrm>
            <a:off x="0" y="0"/>
            <a:ext cx="5997786" cy="6858000"/>
          </a:xfrm>
          <a:prstGeom prst="rect">
            <a:avLst/>
          </a:prstGeom>
          <a:solidFill>
            <a:srgbClr val="6BD9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j-lt"/>
            </a:endParaRPr>
          </a:p>
        </p:txBody>
      </p:sp>
      <p:sp>
        <p:nvSpPr>
          <p:cNvPr id="2" name="Title 1">
            <a:extLst>
              <a:ext uri="{FF2B5EF4-FFF2-40B4-BE49-F238E27FC236}">
                <a16:creationId xmlns:a16="http://schemas.microsoft.com/office/drawing/2014/main" id="{220B4849-48D2-634B-9536-112B75610849}"/>
              </a:ext>
            </a:extLst>
          </p:cNvPr>
          <p:cNvSpPr>
            <a:spLocks noGrp="1"/>
          </p:cNvSpPr>
          <p:nvPr>
            <p:ph type="ctrTitle"/>
          </p:nvPr>
        </p:nvSpPr>
        <p:spPr>
          <a:xfrm>
            <a:off x="418170" y="497436"/>
            <a:ext cx="5280221" cy="2705213"/>
          </a:xfrm>
        </p:spPr>
        <p:txBody>
          <a:bodyPr anchor="ctr">
            <a:normAutofit/>
          </a:bodyPr>
          <a:lstStyle/>
          <a:p>
            <a:pPr algn="l">
              <a:lnSpc>
                <a:spcPct val="100000"/>
              </a:lnSpc>
            </a:pPr>
            <a:r>
              <a:rPr lang="en-US" sz="4800" b="1" dirty="0">
                <a:cs typeface="Arial"/>
              </a:rPr>
              <a:t>Introduction</a:t>
            </a:r>
            <a:br>
              <a:rPr lang="en-US" sz="4800" b="1" dirty="0">
                <a:cs typeface="Arial" panose="020B0604020202020204" pitchFamily="34" charset="0"/>
              </a:rPr>
            </a:br>
            <a:r>
              <a:rPr lang="en-US" sz="4800" b="1" dirty="0">
                <a:cs typeface="Arial" panose="020B0604020202020204" pitchFamily="34" charset="0"/>
              </a:rPr>
              <a:t>to </a:t>
            </a:r>
            <a:r>
              <a:rPr lang="en-US" sz="4800" b="1" dirty="0">
                <a:cs typeface="Arial"/>
              </a:rPr>
              <a:t>Reproducible Science</a:t>
            </a:r>
            <a:endParaRPr lang="en-US" sz="4800" i="1" dirty="0">
              <a:cs typeface="Arial"/>
            </a:endParaRPr>
          </a:p>
        </p:txBody>
      </p:sp>
      <p:sp>
        <p:nvSpPr>
          <p:cNvPr id="3" name="Subtitle 2">
            <a:extLst>
              <a:ext uri="{FF2B5EF4-FFF2-40B4-BE49-F238E27FC236}">
                <a16:creationId xmlns:a16="http://schemas.microsoft.com/office/drawing/2014/main" id="{E734698E-974D-7543-A510-2F4A5B306475}"/>
              </a:ext>
            </a:extLst>
          </p:cNvPr>
          <p:cNvSpPr>
            <a:spLocks noGrp="1"/>
          </p:cNvSpPr>
          <p:nvPr>
            <p:ph type="subTitle" idx="1"/>
          </p:nvPr>
        </p:nvSpPr>
        <p:spPr>
          <a:xfrm>
            <a:off x="418170" y="3750223"/>
            <a:ext cx="4858074" cy="369332"/>
          </a:xfrm>
        </p:spPr>
        <p:txBody>
          <a:bodyPr>
            <a:normAutofit fontScale="92500" lnSpcReduction="10000"/>
          </a:bodyPr>
          <a:lstStyle/>
          <a:p>
            <a:pPr algn="l"/>
            <a:r>
              <a:rPr lang="en-US" dirty="0">
                <a:latin typeface="+mj-lt"/>
                <a:cs typeface="Arial" panose="020B0604020202020204" pitchFamily="34" charset="0"/>
              </a:rPr>
              <a:t>Nelson Roque, PhD</a:t>
            </a:r>
          </a:p>
        </p:txBody>
      </p:sp>
      <p:pic>
        <p:nvPicPr>
          <p:cNvPr id="12290" name="Picture 2" descr="What is Reproducible Research? - Displayr">
            <a:extLst>
              <a:ext uri="{FF2B5EF4-FFF2-40B4-BE49-F238E27FC236}">
                <a16:creationId xmlns:a16="http://schemas.microsoft.com/office/drawing/2014/main" id="{6E0EF3B4-1E06-3C15-7E15-8129FC6B5C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12094" y="2102467"/>
            <a:ext cx="4930703" cy="3330213"/>
          </a:xfrm>
          <a:prstGeom prst="rect">
            <a:avLst/>
          </a:prstGeom>
          <a:noFill/>
          <a:extLst>
            <a:ext uri="{909E8E84-426E-40DD-AFC4-6F175D3DCCD1}">
              <a14:hiddenFill xmlns:a14="http://schemas.microsoft.com/office/drawing/2010/main">
                <a:solidFill>
                  <a:srgbClr val="FFFFFF"/>
                </a:solidFill>
              </a14:hiddenFill>
            </a:ext>
          </a:extLst>
        </p:spPr>
      </p:pic>
      <p:grpSp>
        <p:nvGrpSpPr>
          <p:cNvPr id="13" name="Group 12">
            <a:extLst>
              <a:ext uri="{FF2B5EF4-FFF2-40B4-BE49-F238E27FC236}">
                <a16:creationId xmlns:a16="http://schemas.microsoft.com/office/drawing/2014/main" id="{FEC58E0B-BCC0-82D3-918A-BEF5E287A659}"/>
              </a:ext>
            </a:extLst>
          </p:cNvPr>
          <p:cNvGrpSpPr/>
          <p:nvPr/>
        </p:nvGrpSpPr>
        <p:grpSpPr>
          <a:xfrm>
            <a:off x="737625" y="4749755"/>
            <a:ext cx="4388596" cy="1644015"/>
            <a:chOff x="737625" y="4237698"/>
            <a:chExt cx="4388596" cy="1644015"/>
          </a:xfrm>
        </p:grpSpPr>
        <p:sp>
          <p:nvSpPr>
            <p:cNvPr id="14" name="TextBox 13">
              <a:extLst>
                <a:ext uri="{FF2B5EF4-FFF2-40B4-BE49-F238E27FC236}">
                  <a16:creationId xmlns:a16="http://schemas.microsoft.com/office/drawing/2014/main" id="{42B96ED1-7A87-9EFB-9D84-E41459B6DC7A}"/>
                </a:ext>
              </a:extLst>
            </p:cNvPr>
            <p:cNvSpPr txBox="1"/>
            <p:nvPr/>
          </p:nvSpPr>
          <p:spPr>
            <a:xfrm>
              <a:off x="2734509" y="4598040"/>
              <a:ext cx="2391712" cy="1200329"/>
            </a:xfrm>
            <a:prstGeom prst="rect">
              <a:avLst/>
            </a:prstGeom>
            <a:noFill/>
          </p:spPr>
          <p:txBody>
            <a:bodyPr wrap="square" rtlCol="0">
              <a:spAutoFit/>
            </a:bodyPr>
            <a:lstStyle/>
            <a:p>
              <a:r>
                <a:rPr lang="en-US" b="1" dirty="0">
                  <a:latin typeface="+mj-lt"/>
                  <a:cs typeface="Arial" panose="020B0604020202020204" pitchFamily="34" charset="0"/>
                </a:rPr>
                <a:t>Scan for </a:t>
              </a:r>
            </a:p>
            <a:p>
              <a:r>
                <a:rPr lang="en-US" b="1" dirty="0">
                  <a:latin typeface="+mj-lt"/>
                  <a:cs typeface="Arial" panose="020B0604020202020204" pitchFamily="34" charset="0"/>
                </a:rPr>
                <a:t>Slides &amp; Code available on GitHub</a:t>
              </a:r>
            </a:p>
          </p:txBody>
        </p:sp>
        <p:pic>
          <p:nvPicPr>
            <p:cNvPr id="16" name="Picture 15" descr="Qr code&#10;&#10;Description automatically generated">
              <a:extLst>
                <a:ext uri="{FF2B5EF4-FFF2-40B4-BE49-F238E27FC236}">
                  <a16:creationId xmlns:a16="http://schemas.microsoft.com/office/drawing/2014/main" id="{566A45F8-A023-615F-DB5C-05ED575D51E3}"/>
                </a:ext>
              </a:extLst>
            </p:cNvPr>
            <p:cNvPicPr>
              <a:picLocks noChangeAspect="1"/>
            </p:cNvPicPr>
            <p:nvPr/>
          </p:nvPicPr>
          <p:blipFill rotWithShape="1">
            <a:blip r:embed="rId4"/>
            <a:srcRect l="7859" t="7711" r="7159" b="8461"/>
            <a:stretch/>
          </p:blipFill>
          <p:spPr>
            <a:xfrm>
              <a:off x="737625" y="4237698"/>
              <a:ext cx="1666638" cy="1644015"/>
            </a:xfrm>
            <a:prstGeom prst="rect">
              <a:avLst/>
            </a:prstGeom>
          </p:spPr>
        </p:pic>
      </p:grpSp>
      <p:pic>
        <p:nvPicPr>
          <p:cNvPr id="4" name="Picture 2" descr="Illustration by @allison_horst, from Hadley Wickham’s talk “The Joy of Functional Programming (for Data Science)”">
            <a:extLst>
              <a:ext uri="{FF2B5EF4-FFF2-40B4-BE49-F238E27FC236}">
                <a16:creationId xmlns:a16="http://schemas.microsoft.com/office/drawing/2014/main" id="{30691DD6-B86A-0157-955E-693A8DFEB2E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97786" y="85379"/>
            <a:ext cx="6434138" cy="40341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7608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C4E7FF"/>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7C26F34-D3C1-2161-3D03-B0FEE5D15623}"/>
              </a:ext>
            </a:extLst>
          </p:cNvPr>
          <p:cNvSpPr txBox="1"/>
          <p:nvPr/>
        </p:nvSpPr>
        <p:spPr>
          <a:xfrm>
            <a:off x="188686" y="1690062"/>
            <a:ext cx="11814628" cy="3477875"/>
          </a:xfrm>
          <a:prstGeom prst="rect">
            <a:avLst/>
          </a:prstGeom>
          <a:noFill/>
        </p:spPr>
        <p:txBody>
          <a:bodyPr wrap="square">
            <a:spAutoFit/>
          </a:bodyPr>
          <a:lstStyle/>
          <a:p>
            <a:pPr algn="ctr"/>
            <a:r>
              <a:rPr lang="en-US" sz="4400" dirty="0"/>
              <a:t>In a 2016 survey published in </a:t>
            </a:r>
            <a:r>
              <a:rPr lang="en-US" sz="4400" i="1" dirty="0"/>
              <a:t>Nature</a:t>
            </a:r>
            <a:r>
              <a:rPr lang="en-US" sz="4400" dirty="0"/>
              <a:t>, </a:t>
            </a:r>
            <a:r>
              <a:rPr lang="en-US" sz="4400" b="1" dirty="0"/>
              <a:t>over 70% </a:t>
            </a:r>
            <a:r>
              <a:rPr lang="en-US" sz="4400" dirty="0"/>
              <a:t>of 1576 researchers </a:t>
            </a:r>
          </a:p>
          <a:p>
            <a:pPr algn="ctr"/>
            <a:r>
              <a:rPr lang="en-US" sz="4400" dirty="0"/>
              <a:t>who attempted to replicate </a:t>
            </a:r>
          </a:p>
          <a:p>
            <a:pPr algn="ctr"/>
            <a:r>
              <a:rPr lang="en-US" sz="4400" dirty="0"/>
              <a:t>another scientist's experiment </a:t>
            </a:r>
          </a:p>
          <a:p>
            <a:pPr algn="ctr"/>
            <a:r>
              <a:rPr lang="en-US" sz="4400" b="1" dirty="0"/>
              <a:t>were unsuccessful.</a:t>
            </a:r>
          </a:p>
        </p:txBody>
      </p:sp>
    </p:spTree>
    <p:extLst>
      <p:ext uri="{BB962C8B-B14F-4D97-AF65-F5344CB8AC3E}">
        <p14:creationId xmlns:p14="http://schemas.microsoft.com/office/powerpoint/2010/main" val="21252355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7FE43E-098E-BD31-5624-37E42A212B7B}"/>
              </a:ext>
            </a:extLst>
          </p:cNvPr>
          <p:cNvSpPr>
            <a:spLocks noGrp="1"/>
          </p:cNvSpPr>
          <p:nvPr>
            <p:ph type="title"/>
          </p:nvPr>
        </p:nvSpPr>
        <p:spPr/>
        <p:txBody>
          <a:bodyPr/>
          <a:lstStyle/>
          <a:p>
            <a:r>
              <a:rPr lang="en-US" dirty="0"/>
              <a:t>What is reproducible science?</a:t>
            </a:r>
          </a:p>
        </p:txBody>
      </p:sp>
      <p:sp>
        <p:nvSpPr>
          <p:cNvPr id="3" name="Content Placeholder 2">
            <a:extLst>
              <a:ext uri="{FF2B5EF4-FFF2-40B4-BE49-F238E27FC236}">
                <a16:creationId xmlns:a16="http://schemas.microsoft.com/office/drawing/2014/main" id="{5F526E30-C07C-0799-0844-E482A7B11028}"/>
              </a:ext>
            </a:extLst>
          </p:cNvPr>
          <p:cNvSpPr>
            <a:spLocks noGrp="1"/>
          </p:cNvSpPr>
          <p:nvPr>
            <p:ph idx="1"/>
          </p:nvPr>
        </p:nvSpPr>
        <p:spPr/>
        <p:txBody>
          <a:bodyPr>
            <a:normAutofit lnSpcReduction="10000"/>
          </a:bodyPr>
          <a:lstStyle/>
          <a:p>
            <a:r>
              <a:rPr lang="en-US" dirty="0"/>
              <a:t>Making entire scientific process transparent (as allowable;  often required by law, grants).</a:t>
            </a:r>
          </a:p>
          <a:p>
            <a:r>
              <a:rPr lang="en-US" dirty="0"/>
              <a:t>Sharing experiment, raw data, and analysis code</a:t>
            </a:r>
          </a:p>
          <a:p>
            <a:r>
              <a:rPr lang="en-US" dirty="0"/>
              <a:t>Detailed methods sections</a:t>
            </a:r>
          </a:p>
          <a:p>
            <a:r>
              <a:rPr lang="en-US" dirty="0"/>
              <a:t>Sharing stimulus sets</a:t>
            </a:r>
          </a:p>
          <a:p>
            <a:r>
              <a:rPr lang="en-US" dirty="0"/>
              <a:t>Being able to walk through a data analysis start (load raw data) to finish (manuscript analyses) in code</a:t>
            </a:r>
          </a:p>
          <a:p>
            <a:r>
              <a:rPr lang="en-US" dirty="0"/>
              <a:t>Following FAIR Principles</a:t>
            </a:r>
          </a:p>
          <a:p>
            <a:r>
              <a:rPr lang="en-US" dirty="0"/>
              <a:t>Pre-registering hypotheses and analysis plans (e.g., on OSF)</a:t>
            </a:r>
          </a:p>
        </p:txBody>
      </p:sp>
    </p:spTree>
    <p:extLst>
      <p:ext uri="{BB962C8B-B14F-4D97-AF65-F5344CB8AC3E}">
        <p14:creationId xmlns:p14="http://schemas.microsoft.com/office/powerpoint/2010/main" val="19221543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E2D0FC-A9AD-0FBB-890B-7CE8A567B28D}"/>
              </a:ext>
            </a:extLst>
          </p:cNvPr>
          <p:cNvSpPr>
            <a:spLocks noGrp="1"/>
          </p:cNvSpPr>
          <p:nvPr>
            <p:ph type="title"/>
          </p:nvPr>
        </p:nvSpPr>
        <p:spPr/>
        <p:txBody>
          <a:bodyPr/>
          <a:lstStyle/>
          <a:p>
            <a:r>
              <a:rPr lang="en-US" dirty="0"/>
              <a:t>Benefits of reproducible research</a:t>
            </a:r>
          </a:p>
        </p:txBody>
      </p:sp>
      <p:sp>
        <p:nvSpPr>
          <p:cNvPr id="3" name="Content Placeholder 2">
            <a:extLst>
              <a:ext uri="{FF2B5EF4-FFF2-40B4-BE49-F238E27FC236}">
                <a16:creationId xmlns:a16="http://schemas.microsoft.com/office/drawing/2014/main" id="{0FC68C35-99BD-C1D8-F6FE-957C7A8861AF}"/>
              </a:ext>
            </a:extLst>
          </p:cNvPr>
          <p:cNvSpPr>
            <a:spLocks noGrp="1"/>
          </p:cNvSpPr>
          <p:nvPr>
            <p:ph idx="1"/>
          </p:nvPr>
        </p:nvSpPr>
        <p:spPr>
          <a:xfrm>
            <a:off x="838200" y="1825625"/>
            <a:ext cx="10515600" cy="3587623"/>
          </a:xfrm>
        </p:spPr>
        <p:txBody>
          <a:bodyPr>
            <a:normAutofit/>
          </a:bodyPr>
          <a:lstStyle/>
          <a:p>
            <a:pPr>
              <a:lnSpc>
                <a:spcPct val="110000"/>
              </a:lnSpc>
            </a:pPr>
            <a:r>
              <a:rPr lang="en-US" dirty="0"/>
              <a:t>Increased likelihood that the research will be correct</a:t>
            </a:r>
          </a:p>
          <a:p>
            <a:pPr>
              <a:lnSpc>
                <a:spcPct val="110000"/>
              </a:lnSpc>
            </a:pPr>
            <a:r>
              <a:rPr lang="en-US" dirty="0"/>
              <a:t>Reproducibility makes it easier to check the research</a:t>
            </a:r>
          </a:p>
          <a:p>
            <a:pPr>
              <a:lnSpc>
                <a:spcPct val="110000"/>
              </a:lnSpc>
            </a:pPr>
            <a:r>
              <a:rPr lang="en-US" dirty="0"/>
              <a:t>It is easier to reproduce the research independently</a:t>
            </a:r>
          </a:p>
          <a:p>
            <a:pPr>
              <a:lnSpc>
                <a:spcPct val="110000"/>
              </a:lnSpc>
            </a:pPr>
            <a:r>
              <a:rPr lang="en-US" dirty="0"/>
              <a:t>Easier to extend the research</a:t>
            </a:r>
          </a:p>
          <a:p>
            <a:pPr>
              <a:lnSpc>
                <a:spcPct val="110000"/>
              </a:lnSpc>
            </a:pPr>
            <a:r>
              <a:rPr lang="en-US" dirty="0"/>
              <a:t>Reusable code and instruction resulting in increased efficiencies</a:t>
            </a:r>
          </a:p>
        </p:txBody>
      </p:sp>
      <p:sp>
        <p:nvSpPr>
          <p:cNvPr id="5" name="TextBox 4">
            <a:extLst>
              <a:ext uri="{FF2B5EF4-FFF2-40B4-BE49-F238E27FC236}">
                <a16:creationId xmlns:a16="http://schemas.microsoft.com/office/drawing/2014/main" id="{D485B5F3-0930-446D-EFAB-23AA13DEBD51}"/>
              </a:ext>
            </a:extLst>
          </p:cNvPr>
          <p:cNvSpPr txBox="1"/>
          <p:nvPr/>
        </p:nvSpPr>
        <p:spPr>
          <a:xfrm>
            <a:off x="838200" y="5515094"/>
            <a:ext cx="9854184" cy="369332"/>
          </a:xfrm>
          <a:prstGeom prst="rect">
            <a:avLst/>
          </a:prstGeom>
          <a:noFill/>
        </p:spPr>
        <p:txBody>
          <a:bodyPr wrap="square">
            <a:spAutoFit/>
          </a:bodyPr>
          <a:lstStyle/>
          <a:p>
            <a:r>
              <a:rPr lang="en-US" dirty="0">
                <a:hlinkClick r:id="rId2"/>
              </a:rPr>
              <a:t>https://www.displayr.com/what-is-reproducible-research</a:t>
            </a:r>
            <a:r>
              <a:rPr lang="en-US" dirty="0"/>
              <a:t> </a:t>
            </a:r>
          </a:p>
        </p:txBody>
      </p:sp>
    </p:spTree>
    <p:extLst>
      <p:ext uri="{BB962C8B-B14F-4D97-AF65-F5344CB8AC3E}">
        <p14:creationId xmlns:p14="http://schemas.microsoft.com/office/powerpoint/2010/main" val="24828419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7C3980-C758-F089-1751-5DEC6BD46CC5}"/>
              </a:ext>
            </a:extLst>
          </p:cNvPr>
          <p:cNvSpPr>
            <a:spLocks noGrp="1"/>
          </p:cNvSpPr>
          <p:nvPr>
            <p:ph type="title"/>
          </p:nvPr>
        </p:nvSpPr>
        <p:spPr/>
        <p:txBody>
          <a:bodyPr/>
          <a:lstStyle/>
          <a:p>
            <a:r>
              <a:rPr lang="en-US" dirty="0"/>
              <a:t>Reproducible versus replicable</a:t>
            </a:r>
          </a:p>
        </p:txBody>
      </p:sp>
      <p:sp>
        <p:nvSpPr>
          <p:cNvPr id="3" name="Content Placeholder 2">
            <a:extLst>
              <a:ext uri="{FF2B5EF4-FFF2-40B4-BE49-F238E27FC236}">
                <a16:creationId xmlns:a16="http://schemas.microsoft.com/office/drawing/2014/main" id="{48E8D97C-88AC-670A-ABCD-323507EA0107}"/>
              </a:ext>
            </a:extLst>
          </p:cNvPr>
          <p:cNvSpPr>
            <a:spLocks noGrp="1"/>
          </p:cNvSpPr>
          <p:nvPr>
            <p:ph idx="1"/>
          </p:nvPr>
        </p:nvSpPr>
        <p:spPr/>
        <p:txBody>
          <a:bodyPr>
            <a:normAutofit/>
          </a:bodyPr>
          <a:lstStyle/>
          <a:p>
            <a:r>
              <a:rPr lang="en-US" sz="3200" b="1" dirty="0">
                <a:cs typeface="Arial" panose="020B0604020202020204" pitchFamily="34" charset="0"/>
              </a:rPr>
              <a:t>Reproducible: </a:t>
            </a:r>
            <a:r>
              <a:rPr lang="en-US" sz="3200" dirty="0">
                <a:cs typeface="Arial" panose="020B0604020202020204" pitchFamily="34" charset="0"/>
              </a:rPr>
              <a:t>when the exact results can be reproduced if given access to the original data, software, or code</a:t>
            </a:r>
          </a:p>
          <a:p>
            <a:endParaRPr lang="en-US" sz="3200" dirty="0">
              <a:cs typeface="Arial" panose="020B0604020202020204" pitchFamily="34" charset="0"/>
            </a:endParaRPr>
          </a:p>
          <a:p>
            <a:r>
              <a:rPr lang="en-US" sz="3200" b="1" dirty="0">
                <a:cs typeface="Arial" panose="020B0604020202020204" pitchFamily="34" charset="0"/>
              </a:rPr>
              <a:t>Replicable: </a:t>
            </a:r>
            <a:r>
              <a:rPr lang="en-US" sz="3200" dirty="0">
                <a:cs typeface="Arial" panose="020B0604020202020204" pitchFamily="34" charset="0"/>
              </a:rPr>
              <a:t>research results can be reproduced by independent researchers using different methods</a:t>
            </a:r>
            <a:r>
              <a:rPr lang="en-US" sz="3200" i="1" dirty="0">
                <a:cs typeface="Arial" panose="020B0604020202020204" pitchFamily="34" charset="0"/>
              </a:rPr>
              <a:t>.</a:t>
            </a:r>
            <a:endParaRPr lang="en-US" sz="3200" dirty="0">
              <a:cs typeface="Arial" panose="020B0604020202020204" pitchFamily="34" charset="0"/>
            </a:endParaRPr>
          </a:p>
        </p:txBody>
      </p:sp>
    </p:spTree>
    <p:extLst>
      <p:ext uri="{BB962C8B-B14F-4D97-AF65-F5344CB8AC3E}">
        <p14:creationId xmlns:p14="http://schemas.microsoft.com/office/powerpoint/2010/main" val="11866612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9CB97-67BF-2B36-268E-A6AE567857AF}"/>
              </a:ext>
            </a:extLst>
          </p:cNvPr>
          <p:cNvSpPr>
            <a:spLocks noGrp="1"/>
          </p:cNvSpPr>
          <p:nvPr>
            <p:ph type="title"/>
          </p:nvPr>
        </p:nvSpPr>
        <p:spPr/>
        <p:txBody>
          <a:bodyPr/>
          <a:lstStyle/>
          <a:p>
            <a:r>
              <a:rPr lang="en-US" dirty="0"/>
              <a:t>Improving Usability of Reproducible Research</a:t>
            </a:r>
          </a:p>
        </p:txBody>
      </p:sp>
      <p:pic>
        <p:nvPicPr>
          <p:cNvPr id="4" name="Content Placeholder 3">
            <a:extLst>
              <a:ext uri="{FF2B5EF4-FFF2-40B4-BE49-F238E27FC236}">
                <a16:creationId xmlns:a16="http://schemas.microsoft.com/office/drawing/2014/main" id="{4AD94A44-5194-8AC8-E296-4BC22FD5DAC5}"/>
              </a:ext>
            </a:extLst>
          </p:cNvPr>
          <p:cNvPicPr>
            <a:picLocks noGrp="1" noChangeAspect="1"/>
          </p:cNvPicPr>
          <p:nvPr>
            <p:ph idx="1"/>
          </p:nvPr>
        </p:nvPicPr>
        <p:blipFill>
          <a:blip r:embed="rId3"/>
          <a:stretch>
            <a:fillRect/>
          </a:stretch>
        </p:blipFill>
        <p:spPr>
          <a:xfrm>
            <a:off x="4056537" y="1825625"/>
            <a:ext cx="7622183" cy="4667250"/>
          </a:xfrm>
          <a:prstGeom prst="rect">
            <a:avLst/>
          </a:prstGeom>
        </p:spPr>
      </p:pic>
      <p:sp>
        <p:nvSpPr>
          <p:cNvPr id="5" name="Content Placeholder 2">
            <a:extLst>
              <a:ext uri="{FF2B5EF4-FFF2-40B4-BE49-F238E27FC236}">
                <a16:creationId xmlns:a16="http://schemas.microsoft.com/office/drawing/2014/main" id="{914C7F73-07C3-4E2D-F264-6D6B1DD538E5}"/>
              </a:ext>
            </a:extLst>
          </p:cNvPr>
          <p:cNvSpPr txBox="1">
            <a:spLocks/>
          </p:cNvSpPr>
          <p:nvPr/>
        </p:nvSpPr>
        <p:spPr>
          <a:xfrm>
            <a:off x="838200" y="1825625"/>
            <a:ext cx="3067373"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cs typeface="Arial" panose="020B0604020202020204" pitchFamily="34" charset="0"/>
              </a:rPr>
              <a:t>Hundreds of reporting guidelines exist to enhance usability of research</a:t>
            </a:r>
          </a:p>
        </p:txBody>
      </p:sp>
    </p:spTree>
    <p:extLst>
      <p:ext uri="{BB962C8B-B14F-4D97-AF65-F5344CB8AC3E}">
        <p14:creationId xmlns:p14="http://schemas.microsoft.com/office/powerpoint/2010/main" val="181355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BE102CF-B23E-4703-3158-4FEE704D35F6}"/>
              </a:ext>
            </a:extLst>
          </p:cNvPr>
          <p:cNvSpPr/>
          <p:nvPr/>
        </p:nvSpPr>
        <p:spPr>
          <a:xfrm>
            <a:off x="0" y="0"/>
            <a:ext cx="12192000" cy="6858000"/>
          </a:xfrm>
          <a:prstGeom prst="rect">
            <a:avLst/>
          </a:prstGeom>
          <a:solidFill>
            <a:srgbClr val="6BD9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tx1"/>
                </a:solidFill>
              </a:rPr>
              <a:t>Reproducible &amp; FAIR Data Workflows</a:t>
            </a:r>
          </a:p>
        </p:txBody>
      </p:sp>
    </p:spTree>
    <p:extLst>
      <p:ext uri="{BB962C8B-B14F-4D97-AF65-F5344CB8AC3E}">
        <p14:creationId xmlns:p14="http://schemas.microsoft.com/office/powerpoint/2010/main" val="18472444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Illustrations from the Openscapes blog Tidy Data for reproducibility, efficiency, and collaboration by Julia Lowndes and Allison Horst">
            <a:extLst>
              <a:ext uri="{FF2B5EF4-FFF2-40B4-BE49-F238E27FC236}">
                <a16:creationId xmlns:a16="http://schemas.microsoft.com/office/drawing/2014/main" id="{F863080F-0A9B-3A75-A3CF-CA976A8A0A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2716" y="182216"/>
            <a:ext cx="11646568" cy="649356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28B3304-C9E4-D4B7-BB28-67ED3A0475D7}"/>
              </a:ext>
            </a:extLst>
          </p:cNvPr>
          <p:cNvSpPr/>
          <p:nvPr/>
        </p:nvSpPr>
        <p:spPr>
          <a:xfrm>
            <a:off x="5419023" y="182216"/>
            <a:ext cx="6660682" cy="64935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06307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992CBB-F3D7-4001-93A2-73BF5BC97C27}"/>
              </a:ext>
            </a:extLst>
          </p:cNvPr>
          <p:cNvSpPr>
            <a:spLocks noGrp="1"/>
          </p:cNvSpPr>
          <p:nvPr>
            <p:ph type="title"/>
          </p:nvPr>
        </p:nvSpPr>
        <p:spPr/>
        <p:txBody>
          <a:bodyPr/>
          <a:lstStyle/>
          <a:p>
            <a:r>
              <a:rPr lang="en-US" dirty="0">
                <a:cs typeface="Arial"/>
              </a:rPr>
              <a:t>Reproducible Workflows</a:t>
            </a:r>
            <a:endParaRPr lang="en-US" dirty="0"/>
          </a:p>
        </p:txBody>
      </p:sp>
      <p:pic>
        <p:nvPicPr>
          <p:cNvPr id="5" name="Picture 5" descr="Qr code&#10;&#10;Description automatically generated">
            <a:extLst>
              <a:ext uri="{FF2B5EF4-FFF2-40B4-BE49-F238E27FC236}">
                <a16:creationId xmlns:a16="http://schemas.microsoft.com/office/drawing/2014/main" id="{C9FAAA51-93DC-4FEA-9264-EA4BCDFAE4E8}"/>
              </a:ext>
            </a:extLst>
          </p:cNvPr>
          <p:cNvPicPr>
            <a:picLocks noGrp="1" noChangeAspect="1"/>
          </p:cNvPicPr>
          <p:nvPr>
            <p:ph idx="1"/>
          </p:nvPr>
        </p:nvPicPr>
        <p:blipFill>
          <a:blip r:embed="rId2"/>
          <a:stretch>
            <a:fillRect/>
          </a:stretch>
        </p:blipFill>
        <p:spPr>
          <a:xfrm>
            <a:off x="7968225" y="2137352"/>
            <a:ext cx="2368869" cy="3147725"/>
          </a:xfrm>
        </p:spPr>
      </p:pic>
      <p:sp>
        <p:nvSpPr>
          <p:cNvPr id="4" name="TextBox 3">
            <a:extLst>
              <a:ext uri="{FF2B5EF4-FFF2-40B4-BE49-F238E27FC236}">
                <a16:creationId xmlns:a16="http://schemas.microsoft.com/office/drawing/2014/main" id="{9EF9B174-2839-4AC6-9F25-5FB3D9806EA3}"/>
              </a:ext>
            </a:extLst>
          </p:cNvPr>
          <p:cNvSpPr txBox="1"/>
          <p:nvPr/>
        </p:nvSpPr>
        <p:spPr>
          <a:xfrm>
            <a:off x="5998464" y="5420014"/>
            <a:ext cx="600026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i="1" dirty="0"/>
              <a:t>https://</a:t>
            </a:r>
            <a:r>
              <a:rPr lang="en-US" i="1" dirty="0" err="1"/>
              <a:t>monashdatafluency.github.io</a:t>
            </a:r>
            <a:r>
              <a:rPr lang="en-US" i="1" dirty="0"/>
              <a:t>/r-rep-res/</a:t>
            </a:r>
          </a:p>
        </p:txBody>
      </p:sp>
      <p:sp>
        <p:nvSpPr>
          <p:cNvPr id="7" name="Content Placeholder 2">
            <a:extLst>
              <a:ext uri="{FF2B5EF4-FFF2-40B4-BE49-F238E27FC236}">
                <a16:creationId xmlns:a16="http://schemas.microsoft.com/office/drawing/2014/main" id="{514C9E9A-F43A-4768-9113-B29D7AEA233E}"/>
              </a:ext>
            </a:extLst>
          </p:cNvPr>
          <p:cNvSpPr txBox="1">
            <a:spLocks/>
          </p:cNvSpPr>
          <p:nvPr/>
        </p:nvSpPr>
        <p:spPr>
          <a:xfrm>
            <a:off x="838200" y="1825625"/>
            <a:ext cx="5683828" cy="435133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mj-lt"/>
              <a:buChar char="•"/>
            </a:pPr>
            <a:r>
              <a:rPr lang="en-US" dirty="0">
                <a:cs typeface="Arial" panose="020B0604020202020204"/>
              </a:rPr>
              <a:t>Documented, code-based approach to pre-processing and analytics</a:t>
            </a:r>
            <a:endParaRPr lang="en-US" dirty="0"/>
          </a:p>
          <a:p>
            <a:pPr lvl="1">
              <a:buFont typeface="+mj-lt"/>
              <a:buChar char="•"/>
            </a:pPr>
            <a:r>
              <a:rPr lang="en-US" dirty="0">
                <a:cs typeface="Arial" panose="020B0604020202020204"/>
              </a:rPr>
              <a:t>R (</a:t>
            </a:r>
            <a:r>
              <a:rPr lang="en-US" dirty="0" err="1">
                <a:cs typeface="Arial" panose="020B0604020202020204"/>
              </a:rPr>
              <a:t>RMarkdown</a:t>
            </a:r>
            <a:r>
              <a:rPr lang="en-US" dirty="0">
                <a:cs typeface="Arial" panose="020B0604020202020204"/>
              </a:rPr>
              <a:t>), Python (</a:t>
            </a:r>
            <a:r>
              <a:rPr lang="en-US" dirty="0" err="1">
                <a:cs typeface="Arial" panose="020B0604020202020204"/>
              </a:rPr>
              <a:t>Jupyter</a:t>
            </a:r>
            <a:r>
              <a:rPr lang="en-US" dirty="0">
                <a:cs typeface="Arial" panose="020B0604020202020204"/>
              </a:rPr>
              <a:t> notebooks)</a:t>
            </a:r>
          </a:p>
          <a:p>
            <a:pPr>
              <a:buFont typeface="+mj-lt"/>
              <a:buChar char="•"/>
            </a:pPr>
            <a:endParaRPr lang="en-US" dirty="0">
              <a:cs typeface="Arial" panose="020B0604020202020204"/>
            </a:endParaRPr>
          </a:p>
          <a:p>
            <a:pPr>
              <a:buFont typeface="+mj-lt"/>
              <a:buChar char="•"/>
            </a:pPr>
            <a:r>
              <a:rPr lang="en-US" dirty="0">
                <a:cs typeface="Arial" panose="020B0604020202020204"/>
              </a:rPr>
              <a:t>File versioning with clear changelogs</a:t>
            </a:r>
          </a:p>
          <a:p>
            <a:pPr lvl="1">
              <a:buFont typeface="+mj-lt"/>
              <a:buChar char="•"/>
            </a:pPr>
            <a:r>
              <a:rPr lang="en-US" dirty="0">
                <a:cs typeface="Arial" panose="020B0604020202020204"/>
              </a:rPr>
              <a:t>Git and </a:t>
            </a:r>
            <a:r>
              <a:rPr lang="en-US" dirty="0" err="1">
                <a:cs typeface="Arial" panose="020B0604020202020204"/>
              </a:rPr>
              <a:t>Github</a:t>
            </a:r>
            <a:endParaRPr lang="en-US">
              <a:cs typeface="Arial" panose="020B0604020202020204"/>
            </a:endParaRPr>
          </a:p>
          <a:p>
            <a:pPr>
              <a:buFont typeface="+mj-lt"/>
              <a:buChar char="•"/>
            </a:pPr>
            <a:endParaRPr lang="en-US" dirty="0">
              <a:cs typeface="Arial" panose="020B0604020202020204"/>
            </a:endParaRPr>
          </a:p>
        </p:txBody>
      </p:sp>
    </p:spTree>
    <p:extLst>
      <p:ext uri="{BB962C8B-B14F-4D97-AF65-F5344CB8AC3E}">
        <p14:creationId xmlns:p14="http://schemas.microsoft.com/office/powerpoint/2010/main" val="31506732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500C05-78B6-B58F-36BE-A949CCD9B4E2}"/>
              </a:ext>
            </a:extLst>
          </p:cNvPr>
          <p:cNvSpPr>
            <a:spLocks noGrp="1"/>
          </p:cNvSpPr>
          <p:nvPr>
            <p:ph type="title"/>
          </p:nvPr>
        </p:nvSpPr>
        <p:spPr>
          <a:xfrm>
            <a:off x="838200" y="300440"/>
            <a:ext cx="10515600" cy="1031095"/>
          </a:xfrm>
        </p:spPr>
        <p:txBody>
          <a:bodyPr/>
          <a:lstStyle/>
          <a:p>
            <a:pPr algn="ctr"/>
            <a:r>
              <a:rPr lang="en-US" b="1" dirty="0"/>
              <a:t>FAIR Principles</a:t>
            </a:r>
          </a:p>
        </p:txBody>
      </p:sp>
      <p:sp>
        <p:nvSpPr>
          <p:cNvPr id="3" name="Content Placeholder 2">
            <a:extLst>
              <a:ext uri="{FF2B5EF4-FFF2-40B4-BE49-F238E27FC236}">
                <a16:creationId xmlns:a16="http://schemas.microsoft.com/office/drawing/2014/main" id="{B1AA9425-BCB4-0246-F69E-207F9DDE8E0B}"/>
              </a:ext>
            </a:extLst>
          </p:cNvPr>
          <p:cNvSpPr>
            <a:spLocks noGrp="1"/>
          </p:cNvSpPr>
          <p:nvPr>
            <p:ph idx="1"/>
          </p:nvPr>
        </p:nvSpPr>
        <p:spPr>
          <a:xfrm>
            <a:off x="1348353" y="1567733"/>
            <a:ext cx="10197883" cy="4667250"/>
          </a:xfrm>
        </p:spPr>
        <p:txBody>
          <a:bodyPr>
            <a:normAutofit fontScale="70000" lnSpcReduction="20000"/>
          </a:bodyPr>
          <a:lstStyle/>
          <a:p>
            <a:pPr marL="0" indent="0">
              <a:lnSpc>
                <a:spcPct val="120000"/>
              </a:lnSpc>
              <a:buNone/>
            </a:pPr>
            <a:r>
              <a:rPr lang="en-US" sz="2400" b="1" dirty="0"/>
              <a:t>Findable: </a:t>
            </a:r>
            <a:r>
              <a:rPr lang="en-US" sz="2400" dirty="0"/>
              <a:t>"The first step in (re)using data is to find them. Metadata and data should be easy to find for both humans and computers. Machine-readable metadata are essential for automatic discovery of datasets and services”</a:t>
            </a:r>
          </a:p>
          <a:p>
            <a:pPr marL="0" indent="0">
              <a:lnSpc>
                <a:spcPct val="120000"/>
              </a:lnSpc>
              <a:buNone/>
            </a:pPr>
            <a:endParaRPr lang="en-US" sz="2400" dirty="0"/>
          </a:p>
          <a:p>
            <a:pPr marL="0" indent="0">
              <a:lnSpc>
                <a:spcPct val="120000"/>
              </a:lnSpc>
              <a:buNone/>
            </a:pPr>
            <a:r>
              <a:rPr lang="en-US" sz="2400" b="1" dirty="0"/>
              <a:t>Accessible: </a:t>
            </a:r>
            <a:r>
              <a:rPr lang="en-US" sz="2400" dirty="0"/>
              <a:t>"Once the user finds the required data, she/he/they need to know how they can be accessed, possibly including authentication and </a:t>
            </a:r>
            <a:r>
              <a:rPr lang="en-US" sz="2400" dirty="0" err="1"/>
              <a:t>authorisation</a:t>
            </a:r>
            <a:r>
              <a:rPr lang="en-US" sz="2400" dirty="0"/>
              <a:t>.”</a:t>
            </a:r>
          </a:p>
          <a:p>
            <a:pPr>
              <a:lnSpc>
                <a:spcPct val="120000"/>
              </a:lnSpc>
            </a:pPr>
            <a:endParaRPr lang="en-US" sz="2400" dirty="0"/>
          </a:p>
          <a:p>
            <a:pPr marL="0" indent="0">
              <a:lnSpc>
                <a:spcPct val="120000"/>
              </a:lnSpc>
              <a:buNone/>
            </a:pPr>
            <a:r>
              <a:rPr lang="en-US" sz="2400" b="1" dirty="0"/>
              <a:t>Interoperable: </a:t>
            </a:r>
            <a:r>
              <a:rPr lang="en-US" sz="2400" dirty="0"/>
              <a:t>"The data usually need to be integrated with other data. In addition, the data need to interoperate with applications or workflows for analysis, storage, and processing.”</a:t>
            </a:r>
          </a:p>
          <a:p>
            <a:pPr marL="0" indent="0">
              <a:lnSpc>
                <a:spcPct val="120000"/>
              </a:lnSpc>
              <a:buNone/>
            </a:pPr>
            <a:endParaRPr lang="en-US" sz="2400" b="1" dirty="0"/>
          </a:p>
          <a:p>
            <a:pPr marL="0" indent="0">
              <a:lnSpc>
                <a:spcPct val="120000"/>
              </a:lnSpc>
              <a:buNone/>
            </a:pPr>
            <a:r>
              <a:rPr lang="en-US" sz="2400" b="1" dirty="0"/>
              <a:t>Reusable: </a:t>
            </a:r>
            <a:r>
              <a:rPr lang="en-US" sz="2400" dirty="0"/>
              <a:t>"The ultimate goal of FAIR is to </a:t>
            </a:r>
            <a:r>
              <a:rPr lang="en-US" sz="2400" dirty="0" err="1"/>
              <a:t>optimise</a:t>
            </a:r>
            <a:r>
              <a:rPr lang="en-US" sz="2400" dirty="0"/>
              <a:t> the reuse of data. To achieve this, metadata and data should be well-described so that they can be replicated and/or combined in different settings."</a:t>
            </a:r>
          </a:p>
        </p:txBody>
      </p:sp>
      <p:sp>
        <p:nvSpPr>
          <p:cNvPr id="4" name="Oval 3">
            <a:extLst>
              <a:ext uri="{FF2B5EF4-FFF2-40B4-BE49-F238E27FC236}">
                <a16:creationId xmlns:a16="http://schemas.microsoft.com/office/drawing/2014/main" id="{873156DA-1693-B2E6-9395-2C3D1FCB4747}"/>
              </a:ext>
            </a:extLst>
          </p:cNvPr>
          <p:cNvSpPr/>
          <p:nvPr/>
        </p:nvSpPr>
        <p:spPr>
          <a:xfrm>
            <a:off x="466240" y="1536417"/>
            <a:ext cx="743919" cy="743919"/>
          </a:xfrm>
          <a:prstGeom prst="ellipse">
            <a:avLst/>
          </a:prstGeom>
          <a:solidFill>
            <a:srgbClr val="6BD9F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F</a:t>
            </a:r>
          </a:p>
        </p:txBody>
      </p:sp>
      <p:sp>
        <p:nvSpPr>
          <p:cNvPr id="5" name="Oval 4">
            <a:extLst>
              <a:ext uri="{FF2B5EF4-FFF2-40B4-BE49-F238E27FC236}">
                <a16:creationId xmlns:a16="http://schemas.microsoft.com/office/drawing/2014/main" id="{B899FF76-F079-8DC5-AB9A-F9F33D0AF233}"/>
              </a:ext>
            </a:extLst>
          </p:cNvPr>
          <p:cNvSpPr/>
          <p:nvPr/>
        </p:nvSpPr>
        <p:spPr>
          <a:xfrm>
            <a:off x="466239" y="2762572"/>
            <a:ext cx="743919" cy="743919"/>
          </a:xfrm>
          <a:prstGeom prst="ellipse">
            <a:avLst/>
          </a:prstGeom>
          <a:solidFill>
            <a:srgbClr val="6BD9F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A</a:t>
            </a:r>
          </a:p>
        </p:txBody>
      </p:sp>
      <p:sp>
        <p:nvSpPr>
          <p:cNvPr id="6" name="Oval 5">
            <a:extLst>
              <a:ext uri="{FF2B5EF4-FFF2-40B4-BE49-F238E27FC236}">
                <a16:creationId xmlns:a16="http://schemas.microsoft.com/office/drawing/2014/main" id="{5726128E-BFFE-4766-02EA-8EC50CE339DD}"/>
              </a:ext>
            </a:extLst>
          </p:cNvPr>
          <p:cNvSpPr/>
          <p:nvPr/>
        </p:nvSpPr>
        <p:spPr>
          <a:xfrm>
            <a:off x="458490" y="3905735"/>
            <a:ext cx="743919" cy="743919"/>
          </a:xfrm>
          <a:prstGeom prst="ellipse">
            <a:avLst/>
          </a:prstGeom>
          <a:solidFill>
            <a:srgbClr val="6BD9F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I</a:t>
            </a:r>
          </a:p>
        </p:txBody>
      </p:sp>
      <p:sp>
        <p:nvSpPr>
          <p:cNvPr id="7" name="Oval 6">
            <a:extLst>
              <a:ext uri="{FF2B5EF4-FFF2-40B4-BE49-F238E27FC236}">
                <a16:creationId xmlns:a16="http://schemas.microsoft.com/office/drawing/2014/main" id="{507F3D63-4252-8ADC-8112-E92D55BBF828}"/>
              </a:ext>
            </a:extLst>
          </p:cNvPr>
          <p:cNvSpPr/>
          <p:nvPr/>
        </p:nvSpPr>
        <p:spPr>
          <a:xfrm>
            <a:off x="466239" y="5131890"/>
            <a:ext cx="743919" cy="743919"/>
          </a:xfrm>
          <a:prstGeom prst="ellipse">
            <a:avLst/>
          </a:prstGeom>
          <a:solidFill>
            <a:srgbClr val="6BD9F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R</a:t>
            </a:r>
          </a:p>
        </p:txBody>
      </p:sp>
      <p:sp>
        <p:nvSpPr>
          <p:cNvPr id="10" name="TextBox 9">
            <a:extLst>
              <a:ext uri="{FF2B5EF4-FFF2-40B4-BE49-F238E27FC236}">
                <a16:creationId xmlns:a16="http://schemas.microsoft.com/office/drawing/2014/main" id="{A58A28B5-48AF-7845-79AD-173EBCC6418C}"/>
              </a:ext>
            </a:extLst>
          </p:cNvPr>
          <p:cNvSpPr txBox="1"/>
          <p:nvPr/>
        </p:nvSpPr>
        <p:spPr>
          <a:xfrm>
            <a:off x="3503262" y="6372894"/>
            <a:ext cx="5888063" cy="369332"/>
          </a:xfrm>
          <a:prstGeom prst="rect">
            <a:avLst/>
          </a:prstGeom>
          <a:noFill/>
        </p:spPr>
        <p:txBody>
          <a:bodyPr wrap="square">
            <a:spAutoFit/>
          </a:bodyPr>
          <a:lstStyle/>
          <a:p>
            <a:pPr algn="ctr"/>
            <a:r>
              <a:rPr lang="en-US" sz="1800" dirty="0">
                <a:hlinkClick r:id="rId3"/>
              </a:rPr>
              <a:t>https://www.go-fair.org/fair-principles</a:t>
            </a:r>
            <a:r>
              <a:rPr lang="en-US" sz="1800" dirty="0"/>
              <a:t> </a:t>
            </a:r>
            <a:endParaRPr lang="en-US" dirty="0"/>
          </a:p>
        </p:txBody>
      </p:sp>
    </p:spTree>
    <p:extLst>
      <p:ext uri="{BB962C8B-B14F-4D97-AF65-F5344CB8AC3E}">
        <p14:creationId xmlns:p14="http://schemas.microsoft.com/office/powerpoint/2010/main" val="2378783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BE102CF-B23E-4703-3158-4FEE704D35F6}"/>
              </a:ext>
            </a:extLst>
          </p:cNvPr>
          <p:cNvSpPr/>
          <p:nvPr/>
        </p:nvSpPr>
        <p:spPr>
          <a:xfrm>
            <a:off x="0" y="0"/>
            <a:ext cx="12192000" cy="6858000"/>
          </a:xfrm>
          <a:prstGeom prst="rect">
            <a:avLst/>
          </a:prstGeom>
          <a:solidFill>
            <a:srgbClr val="6BD9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tx1"/>
                </a:solidFill>
              </a:rPr>
              <a:t>Tools Supporting </a:t>
            </a:r>
          </a:p>
          <a:p>
            <a:pPr algn="ctr"/>
            <a:r>
              <a:rPr lang="en-US" sz="4800" b="1" dirty="0">
                <a:solidFill>
                  <a:schemeClr val="tx1"/>
                </a:solidFill>
              </a:rPr>
              <a:t>Reproducible Science</a:t>
            </a:r>
          </a:p>
        </p:txBody>
      </p:sp>
    </p:spTree>
    <p:extLst>
      <p:ext uri="{BB962C8B-B14F-4D97-AF65-F5344CB8AC3E}">
        <p14:creationId xmlns:p14="http://schemas.microsoft.com/office/powerpoint/2010/main" val="34921105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35"/>
        <p:cNvGrpSpPr/>
        <p:nvPr/>
      </p:nvGrpSpPr>
      <p:grpSpPr>
        <a:xfrm>
          <a:off x="0" y="0"/>
          <a:ext cx="0" cy="0"/>
          <a:chOff x="0" y="0"/>
          <a:chExt cx="0" cy="0"/>
        </a:xfrm>
      </p:grpSpPr>
      <p:sp>
        <p:nvSpPr>
          <p:cNvPr id="936" name="Google Shape;936;p69"/>
          <p:cNvSpPr txBox="1"/>
          <p:nvPr/>
        </p:nvSpPr>
        <p:spPr>
          <a:xfrm>
            <a:off x="0" y="1351508"/>
            <a:ext cx="12192000" cy="415498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6600"/>
              <a:buFont typeface="Arial"/>
              <a:buNone/>
            </a:pPr>
            <a:r>
              <a:rPr lang="en-US" sz="6600" b="0" i="0" u="none" strike="noStrike" cap="none" dirty="0">
                <a:solidFill>
                  <a:schemeClr val="dk1"/>
                </a:solidFill>
                <a:latin typeface="+mj-lt"/>
                <a:ea typeface="Twentieth Century"/>
                <a:cs typeface="Twentieth Century"/>
                <a:sym typeface="Twentieth Century"/>
              </a:rPr>
              <a:t>We need </a:t>
            </a:r>
            <a:r>
              <a:rPr lang="en-US" sz="6600" b="1" i="0" u="none" strike="noStrike" cap="none" dirty="0">
                <a:solidFill>
                  <a:schemeClr val="dk1"/>
                </a:solidFill>
                <a:highlight>
                  <a:srgbClr val="FFDF47"/>
                </a:highlight>
                <a:latin typeface="+mj-lt"/>
                <a:ea typeface="Twentieth Century"/>
                <a:cs typeface="Twentieth Century"/>
                <a:sym typeface="Twentieth Century"/>
              </a:rPr>
              <a:t>scalable</a:t>
            </a:r>
            <a:r>
              <a:rPr lang="en-US" sz="6600" b="0" i="0" u="none" strike="noStrike" cap="none" dirty="0">
                <a:solidFill>
                  <a:schemeClr val="dk1"/>
                </a:solidFill>
                <a:latin typeface="+mj-lt"/>
                <a:ea typeface="Twentieth Century"/>
                <a:cs typeface="Twentieth Century"/>
                <a:sym typeface="Twentieth Century"/>
              </a:rPr>
              <a:t> </a:t>
            </a:r>
            <a:endParaRPr sz="1400" b="0" i="0" u="none" strike="noStrike" cap="none" dirty="0">
              <a:solidFill>
                <a:srgbClr val="000000"/>
              </a:solidFill>
              <a:latin typeface="+mj-lt"/>
              <a:ea typeface="Arial"/>
              <a:cs typeface="Arial"/>
              <a:sym typeface="Arial"/>
            </a:endParaRPr>
          </a:p>
          <a:p>
            <a:pPr marL="0" marR="0" lvl="0" indent="0" algn="ctr" rtl="0">
              <a:lnSpc>
                <a:spcPct val="100000"/>
              </a:lnSpc>
              <a:spcBef>
                <a:spcPts val="0"/>
              </a:spcBef>
              <a:spcAft>
                <a:spcPts val="0"/>
              </a:spcAft>
              <a:buClr>
                <a:srgbClr val="000000"/>
              </a:buClr>
              <a:buSzPts val="6600"/>
              <a:buFont typeface="Arial"/>
              <a:buNone/>
            </a:pPr>
            <a:r>
              <a:rPr lang="en-US" sz="6600" b="0" i="0" u="none" strike="noStrike" cap="none" dirty="0">
                <a:solidFill>
                  <a:schemeClr val="dk1"/>
                </a:solidFill>
                <a:latin typeface="+mj-lt"/>
                <a:ea typeface="Twentieth Century"/>
                <a:cs typeface="Twentieth Century"/>
                <a:sym typeface="Twentieth Century"/>
              </a:rPr>
              <a:t>open-source tools to </a:t>
            </a:r>
            <a:endParaRPr sz="1400" b="0" i="0" u="none" strike="noStrike" cap="none" dirty="0">
              <a:solidFill>
                <a:srgbClr val="000000"/>
              </a:solidFill>
              <a:latin typeface="+mj-lt"/>
              <a:ea typeface="Arial"/>
              <a:cs typeface="Arial"/>
              <a:sym typeface="Arial"/>
            </a:endParaRPr>
          </a:p>
          <a:p>
            <a:pPr marL="0" marR="0" lvl="0" indent="0" algn="ctr" rtl="0">
              <a:lnSpc>
                <a:spcPct val="100000"/>
              </a:lnSpc>
              <a:spcBef>
                <a:spcPts val="0"/>
              </a:spcBef>
              <a:spcAft>
                <a:spcPts val="0"/>
              </a:spcAft>
              <a:buClr>
                <a:srgbClr val="000000"/>
              </a:buClr>
              <a:buSzPts val="6600"/>
              <a:buFont typeface="Arial"/>
              <a:buNone/>
            </a:pPr>
            <a:r>
              <a:rPr lang="en-US" sz="6600" b="0" i="0" u="none" strike="noStrike" cap="none" dirty="0">
                <a:solidFill>
                  <a:schemeClr val="dk1"/>
                </a:solidFill>
                <a:latin typeface="+mj-lt"/>
                <a:ea typeface="Twentieth Century"/>
                <a:cs typeface="Twentieth Century"/>
                <a:sym typeface="Twentieth Century"/>
              </a:rPr>
              <a:t>support </a:t>
            </a:r>
            <a:r>
              <a:rPr lang="en-US" sz="6600" b="0" i="1" u="sng" strike="noStrike" cap="none" dirty="0">
                <a:solidFill>
                  <a:schemeClr val="dk1"/>
                </a:solidFill>
                <a:latin typeface="+mj-lt"/>
                <a:ea typeface="Twentieth Century"/>
                <a:cs typeface="Twentieth Century"/>
                <a:sym typeface="Twentieth Century"/>
              </a:rPr>
              <a:t>accessible</a:t>
            </a:r>
            <a:r>
              <a:rPr lang="en-US" sz="6600" b="0" i="0" u="none" strike="noStrike" cap="none" dirty="0">
                <a:solidFill>
                  <a:schemeClr val="dk1"/>
                </a:solidFill>
                <a:latin typeface="+mj-lt"/>
                <a:ea typeface="Twentieth Century"/>
                <a:cs typeface="Twentieth Century"/>
                <a:sym typeface="Twentieth Century"/>
              </a:rPr>
              <a:t> </a:t>
            </a:r>
            <a:endParaRPr sz="1400" b="0" i="0" u="none" strike="noStrike" cap="none" dirty="0">
              <a:solidFill>
                <a:srgbClr val="000000"/>
              </a:solidFill>
              <a:latin typeface="+mj-lt"/>
              <a:ea typeface="Arial"/>
              <a:cs typeface="Arial"/>
              <a:sym typeface="Arial"/>
            </a:endParaRPr>
          </a:p>
          <a:p>
            <a:pPr marL="0" marR="0" lvl="0" indent="0" algn="ctr" rtl="0">
              <a:lnSpc>
                <a:spcPct val="100000"/>
              </a:lnSpc>
              <a:spcBef>
                <a:spcPts val="0"/>
              </a:spcBef>
              <a:spcAft>
                <a:spcPts val="0"/>
              </a:spcAft>
              <a:buClr>
                <a:srgbClr val="000000"/>
              </a:buClr>
              <a:buSzPts val="6600"/>
              <a:buFont typeface="Arial"/>
              <a:buNone/>
            </a:pPr>
            <a:r>
              <a:rPr lang="en-US" sz="6600" b="0" i="0" u="none" strike="noStrike" cap="none" dirty="0">
                <a:solidFill>
                  <a:schemeClr val="dk1"/>
                </a:solidFill>
                <a:latin typeface="+mj-lt"/>
                <a:ea typeface="Twentieth Century"/>
                <a:cs typeface="Twentieth Century"/>
                <a:sym typeface="Twentieth Century"/>
              </a:rPr>
              <a:t>education and research.</a:t>
            </a:r>
            <a:endParaRPr sz="1400" b="0" i="0" u="none" strike="noStrike" cap="none" dirty="0">
              <a:solidFill>
                <a:srgbClr val="000000"/>
              </a:solidFill>
              <a:latin typeface="+mj-lt"/>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447C1B-6487-F581-941F-64AB931CFF43}"/>
              </a:ext>
            </a:extLst>
          </p:cNvPr>
          <p:cNvSpPr>
            <a:spLocks noGrp="1"/>
          </p:cNvSpPr>
          <p:nvPr>
            <p:ph type="title"/>
          </p:nvPr>
        </p:nvSpPr>
        <p:spPr/>
        <p:txBody>
          <a:bodyPr/>
          <a:lstStyle/>
          <a:p>
            <a:r>
              <a:rPr lang="en-US" dirty="0"/>
              <a:t>Tools Supporting </a:t>
            </a:r>
            <a:br>
              <a:rPr lang="en-US" dirty="0"/>
            </a:br>
            <a:r>
              <a:rPr lang="en-US" dirty="0"/>
              <a:t>Reproducible Science</a:t>
            </a:r>
          </a:p>
        </p:txBody>
      </p:sp>
      <p:sp>
        <p:nvSpPr>
          <p:cNvPr id="3" name="Content Placeholder 2">
            <a:extLst>
              <a:ext uri="{FF2B5EF4-FFF2-40B4-BE49-F238E27FC236}">
                <a16:creationId xmlns:a16="http://schemas.microsoft.com/office/drawing/2014/main" id="{B1C5B35C-2703-94DF-C8DE-678E785EE012}"/>
              </a:ext>
            </a:extLst>
          </p:cNvPr>
          <p:cNvSpPr>
            <a:spLocks noGrp="1"/>
          </p:cNvSpPr>
          <p:nvPr>
            <p:ph idx="1"/>
          </p:nvPr>
        </p:nvSpPr>
        <p:spPr>
          <a:xfrm>
            <a:off x="826829" y="2095913"/>
            <a:ext cx="6439553" cy="4351338"/>
          </a:xfrm>
        </p:spPr>
        <p:txBody>
          <a:bodyPr>
            <a:noAutofit/>
          </a:bodyPr>
          <a:lstStyle/>
          <a:p>
            <a:r>
              <a:rPr lang="en-US" sz="1900" b="1" dirty="0"/>
              <a:t>Reference Managers</a:t>
            </a:r>
          </a:p>
          <a:p>
            <a:r>
              <a:rPr lang="en-US" sz="1900" b="1" dirty="0"/>
              <a:t>Latex, Markdown</a:t>
            </a:r>
          </a:p>
          <a:p>
            <a:r>
              <a:rPr lang="en-US" sz="1900" b="1" dirty="0"/>
              <a:t>R, Python, Anaconda</a:t>
            </a:r>
          </a:p>
          <a:p>
            <a:r>
              <a:rPr lang="en-US" sz="1900" b="1" dirty="0" err="1"/>
              <a:t>Github</a:t>
            </a:r>
            <a:r>
              <a:rPr lang="en-US" sz="1900" dirty="0"/>
              <a:t>, </a:t>
            </a:r>
            <a:r>
              <a:rPr lang="en-US" sz="1900" dirty="0" err="1"/>
              <a:t>Github</a:t>
            </a:r>
            <a:r>
              <a:rPr lang="en-US" sz="1900" dirty="0"/>
              <a:t> Pages: </a:t>
            </a:r>
            <a:r>
              <a:rPr lang="en-US" sz="1900" dirty="0">
                <a:hlinkClick r:id="rId3"/>
              </a:rPr>
              <a:t>https://pages.github.com</a:t>
            </a:r>
            <a:r>
              <a:rPr lang="en-US" sz="1900" dirty="0"/>
              <a:t> </a:t>
            </a:r>
          </a:p>
          <a:p>
            <a:r>
              <a:rPr lang="en-US" sz="1900" dirty="0"/>
              <a:t>Docker, VMs</a:t>
            </a:r>
          </a:p>
          <a:p>
            <a:r>
              <a:rPr lang="en-US" sz="1900" dirty="0"/>
              <a:t>Infrastructure as Code (</a:t>
            </a:r>
            <a:r>
              <a:rPr lang="en-US" sz="1900" dirty="0" err="1"/>
              <a:t>IaC</a:t>
            </a:r>
            <a:r>
              <a:rPr lang="en-US" sz="1900" dirty="0"/>
              <a:t>; e.g., AWS CDK)</a:t>
            </a:r>
          </a:p>
          <a:p>
            <a:r>
              <a:rPr lang="en-US" sz="1900" dirty="0"/>
              <a:t>IDEs (e.g., Visual Studio Code)</a:t>
            </a:r>
          </a:p>
          <a:p>
            <a:r>
              <a:rPr lang="en-US" sz="1900" dirty="0"/>
              <a:t>Open Science Framework</a:t>
            </a:r>
          </a:p>
          <a:p>
            <a:r>
              <a:rPr lang="en-US" sz="1900" dirty="0"/>
              <a:t>Documentation software: </a:t>
            </a:r>
            <a:r>
              <a:rPr lang="en-US" sz="1900" dirty="0" err="1"/>
              <a:t>Docusaurus</a:t>
            </a:r>
            <a:r>
              <a:rPr lang="en-US" sz="1900" dirty="0"/>
              <a:t>, </a:t>
            </a:r>
            <a:r>
              <a:rPr lang="en-US" sz="1900" dirty="0">
                <a:hlinkClick r:id="rId4"/>
              </a:rPr>
              <a:t>https://docusaurus.io</a:t>
            </a:r>
            <a:endParaRPr lang="en-US" sz="1900" dirty="0"/>
          </a:p>
          <a:p>
            <a:r>
              <a:rPr lang="en-US" sz="1900" dirty="0"/>
              <a:t>Code-based experiment creation software: </a:t>
            </a:r>
            <a:r>
              <a:rPr lang="en-US" sz="1900" dirty="0" err="1"/>
              <a:t>Opensesame</a:t>
            </a:r>
            <a:r>
              <a:rPr lang="en-US" sz="1900" dirty="0"/>
              <a:t>, </a:t>
            </a:r>
            <a:r>
              <a:rPr lang="en-US" sz="1900" dirty="0" err="1"/>
              <a:t>Psychopy</a:t>
            </a:r>
            <a:r>
              <a:rPr lang="en-US" sz="1900" dirty="0"/>
              <a:t>, </a:t>
            </a:r>
            <a:r>
              <a:rPr lang="en-US" sz="1900" dirty="0" err="1"/>
              <a:t>jsPsych</a:t>
            </a:r>
            <a:endParaRPr lang="en-US" sz="1900" dirty="0"/>
          </a:p>
        </p:txBody>
      </p:sp>
      <p:pic>
        <p:nvPicPr>
          <p:cNvPr id="4" name="Picture 2" descr="GitHub Logo and symbol, meaning, history, PNG, brand">
            <a:extLst>
              <a:ext uri="{FF2B5EF4-FFF2-40B4-BE49-F238E27FC236}">
                <a16:creationId xmlns:a16="http://schemas.microsoft.com/office/drawing/2014/main" id="{C75C214A-1499-1CC6-1E59-13089BC78B8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64475" y="2830430"/>
            <a:ext cx="1522334" cy="85631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Markdown - Wikipedia">
            <a:extLst>
              <a:ext uri="{FF2B5EF4-FFF2-40B4-BE49-F238E27FC236}">
                <a16:creationId xmlns:a16="http://schemas.microsoft.com/office/drawing/2014/main" id="{01B2D4C9-E2FA-5288-7377-08ECBFDBEAB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332766" y="1944715"/>
            <a:ext cx="1021034" cy="627971"/>
          </a:xfrm>
          <a:prstGeom prst="rect">
            <a:avLst/>
          </a:prstGeom>
          <a:noFill/>
          <a:extLst>
            <a:ext uri="{909E8E84-426E-40DD-AFC4-6F175D3DCCD1}">
              <a14:hiddenFill xmlns:a14="http://schemas.microsoft.com/office/drawing/2010/main">
                <a:solidFill>
                  <a:srgbClr val="FFFFFF"/>
                </a:solidFill>
              </a14:hiddenFill>
            </a:ext>
          </a:extLst>
        </p:spPr>
      </p:pic>
      <p:pic>
        <p:nvPicPr>
          <p:cNvPr id="11266" name="Picture 2">
            <a:extLst>
              <a:ext uri="{FF2B5EF4-FFF2-40B4-BE49-F238E27FC236}">
                <a16:creationId xmlns:a16="http://schemas.microsoft.com/office/drawing/2014/main" id="{EBC5C408-9547-2045-AA5E-2576D1141CB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550174" y="3979206"/>
            <a:ext cx="742822" cy="74282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Image result for r logo">
            <a:extLst>
              <a:ext uri="{FF2B5EF4-FFF2-40B4-BE49-F238E27FC236}">
                <a16:creationId xmlns:a16="http://schemas.microsoft.com/office/drawing/2014/main" id="{BDD95DB8-EBCE-846D-69BC-E156039FE4C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674461" y="2812378"/>
            <a:ext cx="985834" cy="76547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8" descr="Image result for python logo">
            <a:extLst>
              <a:ext uri="{FF2B5EF4-FFF2-40B4-BE49-F238E27FC236}">
                <a16:creationId xmlns:a16="http://schemas.microsoft.com/office/drawing/2014/main" id="{C297488C-29F7-4612-B641-E448FF777807}"/>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t="34290" b="35334"/>
          <a:stretch/>
        </p:blipFill>
        <p:spPr bwMode="auto">
          <a:xfrm>
            <a:off x="7947523" y="2066227"/>
            <a:ext cx="2172798" cy="66002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Image result for jspsych">
            <a:extLst>
              <a:ext uri="{FF2B5EF4-FFF2-40B4-BE49-F238E27FC236}">
                <a16:creationId xmlns:a16="http://schemas.microsoft.com/office/drawing/2014/main" id="{1FFCA00A-7EB0-B507-8164-84777DE88E7D}"/>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19755" r="20640"/>
          <a:stretch/>
        </p:blipFill>
        <p:spPr bwMode="auto">
          <a:xfrm>
            <a:off x="7716912" y="4863276"/>
            <a:ext cx="1190295" cy="104840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6" descr="Image result for jamovi">
            <a:extLst>
              <a:ext uri="{FF2B5EF4-FFF2-40B4-BE49-F238E27FC236}">
                <a16:creationId xmlns:a16="http://schemas.microsoft.com/office/drawing/2014/main" id="{C1EEFCA1-F334-8072-E4C3-1E8D5785F6BB}"/>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181614" y="2830430"/>
            <a:ext cx="771787" cy="77178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8" descr="Image result for opensesame cogsci">
            <a:extLst>
              <a:ext uri="{FF2B5EF4-FFF2-40B4-BE49-F238E27FC236}">
                <a16:creationId xmlns:a16="http://schemas.microsoft.com/office/drawing/2014/main" id="{EC2B9C0B-4AC0-C29E-0F0E-67E195B2B409}"/>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130519" y="3850027"/>
            <a:ext cx="843110" cy="84311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0" descr="Image result for psychopy">
            <a:extLst>
              <a:ext uri="{FF2B5EF4-FFF2-40B4-BE49-F238E27FC236}">
                <a16:creationId xmlns:a16="http://schemas.microsoft.com/office/drawing/2014/main" id="{15913E1C-180A-20A3-05BA-190D468B19E0}"/>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763994" y="3921130"/>
            <a:ext cx="742822" cy="74282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EndNote 20 is here! | Harvey Cushing/John Hay Whitney Medical Library">
            <a:extLst>
              <a:ext uri="{FF2B5EF4-FFF2-40B4-BE49-F238E27FC236}">
                <a16:creationId xmlns:a16="http://schemas.microsoft.com/office/drawing/2014/main" id="{60F78647-CA54-372C-2CF7-6EC2C7BC8E70}"/>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l="10133" t="8501" r="11976" b="13609"/>
          <a:stretch/>
        </p:blipFill>
        <p:spPr bwMode="auto">
          <a:xfrm>
            <a:off x="10550174" y="5092968"/>
            <a:ext cx="856314" cy="85631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14" name="Rounded Rectangle 13">
            <a:extLst>
              <a:ext uri="{FF2B5EF4-FFF2-40B4-BE49-F238E27FC236}">
                <a16:creationId xmlns:a16="http://schemas.microsoft.com/office/drawing/2014/main" id="{29BF3DAF-ED20-8AD1-C1F6-72D56B80F271}"/>
              </a:ext>
            </a:extLst>
          </p:cNvPr>
          <p:cNvSpPr/>
          <p:nvPr/>
        </p:nvSpPr>
        <p:spPr>
          <a:xfrm rot="5400000">
            <a:off x="7285501" y="1963812"/>
            <a:ext cx="4667252" cy="4390878"/>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268" name="Picture 4" descr="Home - Docker">
            <a:extLst>
              <a:ext uri="{FF2B5EF4-FFF2-40B4-BE49-F238E27FC236}">
                <a16:creationId xmlns:a16="http://schemas.microsoft.com/office/drawing/2014/main" id="{48639689-5431-FFDF-03D7-124B83CF4854}"/>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l="7137" t="12655" r="6884" b="12091"/>
          <a:stretch/>
        </p:blipFill>
        <p:spPr bwMode="auto">
          <a:xfrm>
            <a:off x="9164880" y="5076055"/>
            <a:ext cx="1016992" cy="8901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32929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D3B270-9E39-23FD-058D-728918585F35}"/>
              </a:ext>
            </a:extLst>
          </p:cNvPr>
          <p:cNvSpPr>
            <a:spLocks noGrp="1"/>
          </p:cNvSpPr>
          <p:nvPr>
            <p:ph type="title"/>
          </p:nvPr>
        </p:nvSpPr>
        <p:spPr/>
        <p:txBody>
          <a:bodyPr/>
          <a:lstStyle/>
          <a:p>
            <a:r>
              <a:rPr lang="en-US" dirty="0"/>
              <a:t>Reference Management</a:t>
            </a:r>
          </a:p>
        </p:txBody>
      </p:sp>
      <p:sp>
        <p:nvSpPr>
          <p:cNvPr id="3" name="Content Placeholder 2">
            <a:extLst>
              <a:ext uri="{FF2B5EF4-FFF2-40B4-BE49-F238E27FC236}">
                <a16:creationId xmlns:a16="http://schemas.microsoft.com/office/drawing/2014/main" id="{27B61F74-E861-969D-7F8E-0EC536A7295F}"/>
              </a:ext>
            </a:extLst>
          </p:cNvPr>
          <p:cNvSpPr>
            <a:spLocks noGrp="1"/>
          </p:cNvSpPr>
          <p:nvPr>
            <p:ph idx="1"/>
          </p:nvPr>
        </p:nvSpPr>
        <p:spPr/>
        <p:txBody>
          <a:bodyPr>
            <a:normAutofit fontScale="92500" lnSpcReduction="20000"/>
          </a:bodyPr>
          <a:lstStyle/>
          <a:p>
            <a:r>
              <a:rPr lang="en-US" b="1" dirty="0"/>
              <a:t>What are Reference Managers?</a:t>
            </a:r>
          </a:p>
          <a:p>
            <a:pPr lvl="1"/>
            <a:r>
              <a:rPr lang="en-US" dirty="0"/>
              <a:t>A software suite to manage citations and facilitate the creation of bibliographies (like Zotero, Mendeley)</a:t>
            </a:r>
          </a:p>
          <a:p>
            <a:pPr lvl="1"/>
            <a:r>
              <a:rPr lang="en-US" dirty="0"/>
              <a:t>Guide from the UCF library with installation links: </a:t>
            </a:r>
            <a:r>
              <a:rPr lang="en-US" dirty="0">
                <a:hlinkClick r:id="rId2"/>
              </a:rPr>
              <a:t>https://guides.ucf.edu/citations-endnote</a:t>
            </a:r>
            <a:r>
              <a:rPr lang="en-US" dirty="0"/>
              <a:t> </a:t>
            </a:r>
          </a:p>
          <a:p>
            <a:r>
              <a:rPr lang="en-US" b="1" dirty="0"/>
              <a:t>Why Endnote?</a:t>
            </a:r>
          </a:p>
          <a:p>
            <a:pPr lvl="1"/>
            <a:r>
              <a:rPr lang="en-US" dirty="0"/>
              <a:t>no need for manual tracking (deleting, updating) of references</a:t>
            </a:r>
          </a:p>
          <a:p>
            <a:pPr lvl="1"/>
            <a:r>
              <a:rPr lang="en-US" dirty="0"/>
              <a:t>change citation format at click of a button</a:t>
            </a:r>
          </a:p>
          <a:p>
            <a:pPr lvl="1"/>
            <a:r>
              <a:rPr lang="en-US" dirty="0"/>
              <a:t>capture PDFs for any citations at click of a button</a:t>
            </a:r>
          </a:p>
          <a:p>
            <a:r>
              <a:rPr lang="en-US" b="1" dirty="0"/>
              <a:t>Downloads:</a:t>
            </a:r>
          </a:p>
          <a:p>
            <a:pPr lvl="1"/>
            <a:r>
              <a:rPr lang="en-US" dirty="0"/>
              <a:t>[Mac](</a:t>
            </a:r>
            <a:r>
              <a:rPr lang="en-US" dirty="0">
                <a:hlinkClick r:id="rId3"/>
              </a:rPr>
              <a:t>http://ezproxy.library.ucf.edu/loggedin/EndNote20SiteInstaller.zip</a:t>
            </a:r>
            <a:r>
              <a:rPr lang="en-US" dirty="0"/>
              <a:t>)</a:t>
            </a:r>
          </a:p>
          <a:p>
            <a:pPr lvl="1"/>
            <a:r>
              <a:rPr lang="en-US" dirty="0"/>
              <a:t>[Windows](</a:t>
            </a:r>
            <a:r>
              <a:rPr lang="en-US" dirty="0">
                <a:hlinkClick r:id="rId4"/>
              </a:rPr>
              <a:t>http://ezproxy.library.ucf.edu/loggedin/EndNote20.zip</a:t>
            </a:r>
            <a:r>
              <a:rPr lang="en-US" dirty="0"/>
              <a:t>)</a:t>
            </a:r>
          </a:p>
        </p:txBody>
      </p:sp>
    </p:spTree>
    <p:extLst>
      <p:ext uri="{BB962C8B-B14F-4D97-AF65-F5344CB8AC3E}">
        <p14:creationId xmlns:p14="http://schemas.microsoft.com/office/powerpoint/2010/main" val="40557233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5CDEA2-BAE0-615D-0518-8A0805693FDF}"/>
              </a:ext>
            </a:extLst>
          </p:cNvPr>
          <p:cNvSpPr>
            <a:spLocks noGrp="1"/>
          </p:cNvSpPr>
          <p:nvPr>
            <p:ph type="title"/>
          </p:nvPr>
        </p:nvSpPr>
        <p:spPr/>
        <p:txBody>
          <a:bodyPr/>
          <a:lstStyle/>
          <a:p>
            <a:r>
              <a:rPr lang="en-US" dirty="0"/>
              <a:t>OSF</a:t>
            </a:r>
          </a:p>
        </p:txBody>
      </p:sp>
      <p:sp>
        <p:nvSpPr>
          <p:cNvPr id="3" name="Content Placeholder 2">
            <a:extLst>
              <a:ext uri="{FF2B5EF4-FFF2-40B4-BE49-F238E27FC236}">
                <a16:creationId xmlns:a16="http://schemas.microsoft.com/office/drawing/2014/main" id="{74DD81B8-534A-B20C-3FDD-42D6DBE97A46}"/>
              </a:ext>
            </a:extLst>
          </p:cNvPr>
          <p:cNvSpPr>
            <a:spLocks noGrp="1"/>
          </p:cNvSpPr>
          <p:nvPr>
            <p:ph idx="1"/>
          </p:nvPr>
        </p:nvSpPr>
        <p:spPr>
          <a:xfrm>
            <a:off x="838200" y="1825625"/>
            <a:ext cx="4338234" cy="4351338"/>
          </a:xfrm>
        </p:spPr>
        <p:txBody>
          <a:bodyPr>
            <a:normAutofit fontScale="92500"/>
          </a:bodyPr>
          <a:lstStyle/>
          <a:p>
            <a:r>
              <a:rPr lang="en-US" dirty="0"/>
              <a:t>Preregister study design, hypotheses, analysis plans and scripts</a:t>
            </a:r>
          </a:p>
          <a:p>
            <a:endParaRPr lang="en-US" dirty="0"/>
          </a:p>
          <a:p>
            <a:r>
              <a:rPr lang="en-US" dirty="0"/>
              <a:t>Post-hoc curate documentation for your study across various components (IRB, surveys, stimuli, datasets, codebooks)</a:t>
            </a:r>
          </a:p>
        </p:txBody>
      </p:sp>
      <p:pic>
        <p:nvPicPr>
          <p:cNvPr id="5" name="Picture 4" descr="Graphical user interface, text, website&#10;&#10;Description automatically generated">
            <a:extLst>
              <a:ext uri="{FF2B5EF4-FFF2-40B4-BE49-F238E27FC236}">
                <a16:creationId xmlns:a16="http://schemas.microsoft.com/office/drawing/2014/main" id="{B8441402-ADD6-8ACF-0FB6-4E0BCBE6C1BE}"/>
              </a:ext>
            </a:extLst>
          </p:cNvPr>
          <p:cNvPicPr>
            <a:picLocks noChangeAspect="1"/>
          </p:cNvPicPr>
          <p:nvPr/>
        </p:nvPicPr>
        <p:blipFill>
          <a:blip r:embed="rId2"/>
          <a:stretch>
            <a:fillRect/>
          </a:stretch>
        </p:blipFill>
        <p:spPr>
          <a:xfrm>
            <a:off x="5519213" y="1825625"/>
            <a:ext cx="6352424" cy="3781586"/>
          </a:xfrm>
          <a:prstGeom prst="rect">
            <a:avLst/>
          </a:prstGeom>
        </p:spPr>
      </p:pic>
    </p:spTree>
    <p:extLst>
      <p:ext uri="{BB962C8B-B14F-4D97-AF65-F5344CB8AC3E}">
        <p14:creationId xmlns:p14="http://schemas.microsoft.com/office/powerpoint/2010/main" val="30335051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5CDEA2-BAE0-615D-0518-8A0805693FDF}"/>
              </a:ext>
            </a:extLst>
          </p:cNvPr>
          <p:cNvSpPr>
            <a:spLocks noGrp="1"/>
          </p:cNvSpPr>
          <p:nvPr>
            <p:ph type="title"/>
          </p:nvPr>
        </p:nvSpPr>
        <p:spPr/>
        <p:txBody>
          <a:bodyPr/>
          <a:lstStyle/>
          <a:p>
            <a:r>
              <a:rPr lang="en-US" dirty="0" err="1"/>
              <a:t>PsyArXiv</a:t>
            </a:r>
            <a:endParaRPr lang="en-US" dirty="0"/>
          </a:p>
        </p:txBody>
      </p:sp>
      <p:sp>
        <p:nvSpPr>
          <p:cNvPr id="3" name="Content Placeholder 2">
            <a:extLst>
              <a:ext uri="{FF2B5EF4-FFF2-40B4-BE49-F238E27FC236}">
                <a16:creationId xmlns:a16="http://schemas.microsoft.com/office/drawing/2014/main" id="{74DD81B8-534A-B20C-3FDD-42D6DBE97A46}"/>
              </a:ext>
            </a:extLst>
          </p:cNvPr>
          <p:cNvSpPr>
            <a:spLocks noGrp="1"/>
          </p:cNvSpPr>
          <p:nvPr>
            <p:ph idx="1"/>
          </p:nvPr>
        </p:nvSpPr>
        <p:spPr>
          <a:xfrm>
            <a:off x="838200" y="1825625"/>
            <a:ext cx="4338234" cy="4351338"/>
          </a:xfrm>
        </p:spPr>
        <p:txBody>
          <a:bodyPr>
            <a:normAutofit/>
          </a:bodyPr>
          <a:lstStyle/>
          <a:p>
            <a:r>
              <a:rPr lang="en-US" dirty="0"/>
              <a:t>Publish pre-prints of your paper</a:t>
            </a:r>
          </a:p>
          <a:p>
            <a:endParaRPr lang="en-US" dirty="0">
              <a:hlinkClick r:id="rId2"/>
            </a:endParaRPr>
          </a:p>
          <a:p>
            <a:r>
              <a:rPr lang="en-US" dirty="0"/>
              <a:t>Supports immediate sharing of research</a:t>
            </a:r>
            <a:endParaRPr lang="en-US" dirty="0">
              <a:hlinkClick r:id="rId2"/>
            </a:endParaRPr>
          </a:p>
          <a:p>
            <a:endParaRPr lang="en-US" dirty="0">
              <a:hlinkClick r:id="rId2"/>
            </a:endParaRPr>
          </a:p>
          <a:p>
            <a:r>
              <a:rPr lang="en-US" dirty="0">
                <a:hlinkClick r:id="rId2"/>
              </a:rPr>
              <a:t>https://psyarxiv.com</a:t>
            </a:r>
            <a:r>
              <a:rPr lang="en-US" dirty="0"/>
              <a:t> </a:t>
            </a:r>
          </a:p>
        </p:txBody>
      </p:sp>
      <p:pic>
        <p:nvPicPr>
          <p:cNvPr id="6" name="Picture 5" descr="Text, logo&#10;&#10;Description automatically generated">
            <a:extLst>
              <a:ext uri="{FF2B5EF4-FFF2-40B4-BE49-F238E27FC236}">
                <a16:creationId xmlns:a16="http://schemas.microsoft.com/office/drawing/2014/main" id="{BC0B9DB7-0CEB-00A7-3C7F-2DDA00B0A53A}"/>
              </a:ext>
            </a:extLst>
          </p:cNvPr>
          <p:cNvPicPr>
            <a:picLocks noChangeAspect="1"/>
          </p:cNvPicPr>
          <p:nvPr/>
        </p:nvPicPr>
        <p:blipFill>
          <a:blip r:embed="rId3"/>
          <a:stretch>
            <a:fillRect/>
          </a:stretch>
        </p:blipFill>
        <p:spPr>
          <a:xfrm>
            <a:off x="6526476" y="1690688"/>
            <a:ext cx="4445000" cy="1714500"/>
          </a:xfrm>
          <a:prstGeom prst="rect">
            <a:avLst/>
          </a:prstGeom>
        </p:spPr>
      </p:pic>
    </p:spTree>
    <p:extLst>
      <p:ext uri="{BB962C8B-B14F-4D97-AF65-F5344CB8AC3E}">
        <p14:creationId xmlns:p14="http://schemas.microsoft.com/office/powerpoint/2010/main" val="35709592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D58514-CEC1-7838-9D62-48C9F5BF37C6}"/>
              </a:ext>
            </a:extLst>
          </p:cNvPr>
          <p:cNvSpPr>
            <a:spLocks noGrp="1"/>
          </p:cNvSpPr>
          <p:nvPr>
            <p:ph type="title"/>
          </p:nvPr>
        </p:nvSpPr>
        <p:spPr>
          <a:xfrm>
            <a:off x="569564" y="240738"/>
            <a:ext cx="4548365" cy="1325563"/>
          </a:xfrm>
        </p:spPr>
        <p:txBody>
          <a:bodyPr/>
          <a:lstStyle/>
          <a:p>
            <a:r>
              <a:rPr lang="en-US" dirty="0"/>
              <a:t>Markdown</a:t>
            </a:r>
          </a:p>
        </p:txBody>
      </p:sp>
      <p:sp>
        <p:nvSpPr>
          <p:cNvPr id="7" name="TextBox 6">
            <a:extLst>
              <a:ext uri="{FF2B5EF4-FFF2-40B4-BE49-F238E27FC236}">
                <a16:creationId xmlns:a16="http://schemas.microsoft.com/office/drawing/2014/main" id="{92BFE31A-7FD8-A478-1A9E-84E6DA954BA8}"/>
              </a:ext>
            </a:extLst>
          </p:cNvPr>
          <p:cNvSpPr txBox="1"/>
          <p:nvPr/>
        </p:nvSpPr>
        <p:spPr>
          <a:xfrm>
            <a:off x="569564" y="1859339"/>
            <a:ext cx="10946163" cy="3139321"/>
          </a:xfrm>
          <a:prstGeom prst="rect">
            <a:avLst/>
          </a:prstGeom>
          <a:noFill/>
        </p:spPr>
        <p:txBody>
          <a:bodyPr wrap="square">
            <a:spAutoFit/>
          </a:bodyPr>
          <a:lstStyle/>
          <a:p>
            <a:pPr algn="l"/>
            <a:r>
              <a:rPr lang="en-US" sz="2200" dirty="0">
                <a:solidFill>
                  <a:srgbClr val="212529"/>
                </a:solidFill>
                <a:latin typeface="+mj-lt"/>
                <a:cs typeface="Arial" panose="020B0604020202020204" pitchFamily="34" charset="0"/>
              </a:rPr>
              <a:t>L</a:t>
            </a:r>
            <a:r>
              <a:rPr lang="en-US" sz="2200" b="0" i="0" dirty="0">
                <a:solidFill>
                  <a:srgbClr val="212529"/>
                </a:solidFill>
                <a:effectLst/>
                <a:latin typeface="+mj-lt"/>
                <a:cs typeface="Arial" panose="020B0604020202020204" pitchFamily="34" charset="0"/>
              </a:rPr>
              <a:t>ightweight markup used to add formatting elements to plaintext documents.</a:t>
            </a:r>
          </a:p>
          <a:p>
            <a:pPr algn="l"/>
            <a:endParaRPr lang="en-US" sz="2200" dirty="0">
              <a:solidFill>
                <a:srgbClr val="212529"/>
              </a:solidFill>
              <a:latin typeface="+mj-lt"/>
              <a:cs typeface="Arial" panose="020B0604020202020204" pitchFamily="34" charset="0"/>
            </a:endParaRPr>
          </a:p>
          <a:p>
            <a:pPr algn="l"/>
            <a:r>
              <a:rPr lang="en-US" sz="2200" b="0" i="0" dirty="0">
                <a:solidFill>
                  <a:srgbClr val="212529"/>
                </a:solidFill>
                <a:effectLst/>
                <a:latin typeface="+mj-lt"/>
                <a:cs typeface="Arial" panose="020B0604020202020204" pitchFamily="34" charset="0"/>
              </a:rPr>
              <a:t>Created by </a:t>
            </a:r>
            <a:r>
              <a:rPr lang="en-US" sz="2200" b="0" i="0" u="none" strike="noStrike" dirty="0">
                <a:solidFill>
                  <a:srgbClr val="007BFF"/>
                </a:solidFill>
                <a:effectLst/>
                <a:latin typeface="+mj-lt"/>
                <a:cs typeface="Arial" panose="020B0604020202020204" pitchFamily="34" charset="0"/>
                <a:hlinkClick r:id="rId3"/>
              </a:rPr>
              <a:t>John Gruber</a:t>
            </a:r>
            <a:r>
              <a:rPr lang="en-US" sz="2200" b="0" i="0" dirty="0">
                <a:solidFill>
                  <a:srgbClr val="212529"/>
                </a:solidFill>
                <a:effectLst/>
                <a:latin typeface="+mj-lt"/>
                <a:cs typeface="Arial" panose="020B0604020202020204" pitchFamily="34" charset="0"/>
              </a:rPr>
              <a:t> in 2004, Markdown is now one of the world’s most popular markup languages.</a:t>
            </a:r>
          </a:p>
          <a:p>
            <a:pPr algn="l"/>
            <a:endParaRPr lang="en-US" sz="2200" b="0" i="0" dirty="0">
              <a:solidFill>
                <a:srgbClr val="212529"/>
              </a:solidFill>
              <a:effectLst/>
              <a:latin typeface="+mj-lt"/>
              <a:cs typeface="Arial" panose="020B0604020202020204" pitchFamily="34" charset="0"/>
            </a:endParaRPr>
          </a:p>
          <a:p>
            <a:pPr algn="l"/>
            <a:r>
              <a:rPr lang="en-US" sz="2200" b="0" i="0" dirty="0">
                <a:solidFill>
                  <a:srgbClr val="212529"/>
                </a:solidFill>
                <a:effectLst/>
                <a:latin typeface="+mj-lt"/>
                <a:cs typeface="Arial" panose="020B0604020202020204" pitchFamily="34" charset="0"/>
              </a:rPr>
              <a:t>Using Markdown is different than using a </a:t>
            </a:r>
            <a:r>
              <a:rPr lang="en-US" sz="2200" b="0" i="0" u="none" strike="noStrike" dirty="0">
                <a:solidFill>
                  <a:srgbClr val="007BFF"/>
                </a:solidFill>
                <a:effectLst/>
                <a:latin typeface="+mj-lt"/>
                <a:cs typeface="Arial" panose="020B0604020202020204" pitchFamily="34" charset="0"/>
                <a:hlinkClick r:id="rId4"/>
              </a:rPr>
              <a:t>WYSIWYG</a:t>
            </a:r>
            <a:r>
              <a:rPr lang="en-US" sz="2200" b="0" i="0" dirty="0">
                <a:solidFill>
                  <a:srgbClr val="212529"/>
                </a:solidFill>
                <a:effectLst/>
                <a:latin typeface="+mj-lt"/>
                <a:cs typeface="Arial" panose="020B0604020202020204" pitchFamily="34" charset="0"/>
              </a:rPr>
              <a:t> editor.</a:t>
            </a:r>
          </a:p>
          <a:p>
            <a:pPr marL="285750" indent="-285750" algn="l">
              <a:buFont typeface="Arial" panose="020B0604020202020204" pitchFamily="34" charset="0"/>
              <a:buChar char="•"/>
            </a:pPr>
            <a:r>
              <a:rPr lang="en-US" sz="2200" b="0" i="0" dirty="0">
                <a:solidFill>
                  <a:srgbClr val="212529"/>
                </a:solidFill>
                <a:effectLst/>
                <a:latin typeface="+mj-lt"/>
                <a:cs typeface="Arial" panose="020B0604020202020204" pitchFamily="34" charset="0"/>
              </a:rPr>
              <a:t>In Word, you click buttons in GUI to apply formatting</a:t>
            </a:r>
          </a:p>
          <a:p>
            <a:pPr marL="285750" indent="-285750" algn="l">
              <a:buFont typeface="Arial" panose="020B0604020202020204" pitchFamily="34" charset="0"/>
              <a:buChar char="•"/>
            </a:pPr>
            <a:r>
              <a:rPr lang="en-US" sz="2200" dirty="0">
                <a:solidFill>
                  <a:srgbClr val="212529"/>
                </a:solidFill>
                <a:latin typeface="+mj-lt"/>
                <a:cs typeface="Arial" panose="020B0604020202020204" pitchFamily="34" charset="0"/>
              </a:rPr>
              <a:t>In Markdown, you add syntax to text to apply formatting</a:t>
            </a:r>
            <a:endParaRPr lang="en-US" sz="2200" b="0" i="0" dirty="0">
              <a:solidFill>
                <a:srgbClr val="212529"/>
              </a:solidFill>
              <a:effectLst/>
              <a:latin typeface="+mj-lt"/>
              <a:cs typeface="Arial" panose="020B0604020202020204" pitchFamily="34" charset="0"/>
            </a:endParaRPr>
          </a:p>
        </p:txBody>
      </p:sp>
      <p:sp>
        <p:nvSpPr>
          <p:cNvPr id="9" name="TextBox 8">
            <a:extLst>
              <a:ext uri="{FF2B5EF4-FFF2-40B4-BE49-F238E27FC236}">
                <a16:creationId xmlns:a16="http://schemas.microsoft.com/office/drawing/2014/main" id="{C32F0EE2-10F5-7499-5227-9BFFBD9C537D}"/>
              </a:ext>
            </a:extLst>
          </p:cNvPr>
          <p:cNvSpPr txBox="1"/>
          <p:nvPr/>
        </p:nvSpPr>
        <p:spPr>
          <a:xfrm>
            <a:off x="569564" y="5291698"/>
            <a:ext cx="6098582" cy="369332"/>
          </a:xfrm>
          <a:prstGeom prst="rect">
            <a:avLst/>
          </a:prstGeom>
          <a:noFill/>
        </p:spPr>
        <p:txBody>
          <a:bodyPr wrap="square">
            <a:spAutoFit/>
          </a:bodyPr>
          <a:lstStyle/>
          <a:p>
            <a:r>
              <a:rPr lang="en-US" dirty="0">
                <a:hlinkClick r:id="rId5"/>
              </a:rPr>
              <a:t>https://www.markdownguide.org/getting-started/</a:t>
            </a:r>
            <a:r>
              <a:rPr lang="en-US" dirty="0"/>
              <a:t> </a:t>
            </a:r>
          </a:p>
        </p:txBody>
      </p:sp>
    </p:spTree>
    <p:extLst>
      <p:ext uri="{BB962C8B-B14F-4D97-AF65-F5344CB8AC3E}">
        <p14:creationId xmlns:p14="http://schemas.microsoft.com/office/powerpoint/2010/main" val="38554944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4" descr="Graphical user interface, application, table&#10;&#10;Description automatically generated">
            <a:extLst>
              <a:ext uri="{FF2B5EF4-FFF2-40B4-BE49-F238E27FC236}">
                <a16:creationId xmlns:a16="http://schemas.microsoft.com/office/drawing/2014/main" id="{76CAE4BD-DB1D-D3EC-A1DD-B750C11CD515}"/>
              </a:ext>
            </a:extLst>
          </p:cNvPr>
          <p:cNvPicPr>
            <a:picLocks noChangeAspect="1"/>
          </p:cNvPicPr>
          <p:nvPr/>
        </p:nvPicPr>
        <p:blipFill>
          <a:blip r:embed="rId2"/>
          <a:stretch>
            <a:fillRect/>
          </a:stretch>
        </p:blipFill>
        <p:spPr>
          <a:xfrm>
            <a:off x="2309438" y="0"/>
            <a:ext cx="8337600" cy="6858000"/>
          </a:xfrm>
          <a:prstGeom prst="rect">
            <a:avLst/>
          </a:prstGeom>
        </p:spPr>
      </p:pic>
    </p:spTree>
    <p:extLst>
      <p:ext uri="{BB962C8B-B14F-4D97-AF65-F5344CB8AC3E}">
        <p14:creationId xmlns:p14="http://schemas.microsoft.com/office/powerpoint/2010/main" val="35308320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119693-CAEC-3FDC-D632-8F319F0100C7}"/>
              </a:ext>
            </a:extLst>
          </p:cNvPr>
          <p:cNvSpPr>
            <a:spLocks noGrp="1"/>
          </p:cNvSpPr>
          <p:nvPr>
            <p:ph type="title"/>
          </p:nvPr>
        </p:nvSpPr>
        <p:spPr/>
        <p:txBody>
          <a:bodyPr/>
          <a:lstStyle/>
          <a:p>
            <a:r>
              <a:rPr lang="en-US" dirty="0"/>
              <a:t>What is Git?</a:t>
            </a:r>
          </a:p>
        </p:txBody>
      </p:sp>
      <p:sp>
        <p:nvSpPr>
          <p:cNvPr id="3" name="Content Placeholder 2">
            <a:extLst>
              <a:ext uri="{FF2B5EF4-FFF2-40B4-BE49-F238E27FC236}">
                <a16:creationId xmlns:a16="http://schemas.microsoft.com/office/drawing/2014/main" id="{D26BD9CC-1281-A0F4-84B4-E8B824FBEF48}"/>
              </a:ext>
            </a:extLst>
          </p:cNvPr>
          <p:cNvSpPr>
            <a:spLocks noGrp="1"/>
          </p:cNvSpPr>
          <p:nvPr>
            <p:ph idx="1"/>
          </p:nvPr>
        </p:nvSpPr>
        <p:spPr/>
        <p:txBody>
          <a:bodyPr>
            <a:normAutofit/>
          </a:bodyPr>
          <a:lstStyle/>
          <a:p>
            <a:r>
              <a:rPr lang="en-US" dirty="0"/>
              <a:t>A version control system to manage code; edits, branching, and collaboration.</a:t>
            </a:r>
          </a:p>
          <a:p>
            <a:endParaRPr lang="en-US" dirty="0"/>
          </a:p>
          <a:p>
            <a:r>
              <a:rPr lang="en-US" dirty="0"/>
              <a:t>Git providers</a:t>
            </a:r>
          </a:p>
          <a:p>
            <a:pPr lvl="1"/>
            <a:r>
              <a:rPr lang="en-US" dirty="0"/>
              <a:t>Open source Git: </a:t>
            </a:r>
            <a:r>
              <a:rPr lang="en-US" dirty="0">
                <a:hlinkClick r:id="rId2"/>
              </a:rPr>
              <a:t>https://git-scm.com/</a:t>
            </a:r>
            <a:r>
              <a:rPr lang="en-US" dirty="0"/>
              <a:t> </a:t>
            </a:r>
          </a:p>
          <a:p>
            <a:pPr lvl="1"/>
            <a:r>
              <a:rPr lang="en-US" dirty="0" err="1"/>
              <a:t>Github</a:t>
            </a:r>
            <a:r>
              <a:rPr lang="en-US" dirty="0"/>
              <a:t> - </a:t>
            </a:r>
            <a:r>
              <a:rPr lang="en-US" dirty="0">
                <a:hlinkClick r:id="rId3"/>
              </a:rPr>
              <a:t>https://desktop.github.com</a:t>
            </a:r>
            <a:r>
              <a:rPr lang="en-US" dirty="0"/>
              <a:t> 	</a:t>
            </a:r>
          </a:p>
          <a:p>
            <a:pPr lvl="2"/>
            <a:r>
              <a:rPr lang="en-US" dirty="0"/>
              <a:t>Get </a:t>
            </a:r>
            <a:r>
              <a:rPr lang="en-US" dirty="0" err="1"/>
              <a:t>Github</a:t>
            </a:r>
            <a:r>
              <a:rPr lang="en-US" dirty="0"/>
              <a:t> </a:t>
            </a:r>
            <a:r>
              <a:rPr lang="en-US" dirty="0" err="1"/>
              <a:t>Cheatsheets</a:t>
            </a:r>
            <a:r>
              <a:rPr lang="en-US" dirty="0"/>
              <a:t>: </a:t>
            </a:r>
            <a:r>
              <a:rPr lang="en-US" dirty="0">
                <a:hlinkClick r:id="rId4"/>
              </a:rPr>
              <a:t>https://training.github.com/downloads/github-git-cheat-sheet/</a:t>
            </a:r>
            <a:r>
              <a:rPr lang="en-US" dirty="0"/>
              <a:t> </a:t>
            </a:r>
          </a:p>
          <a:p>
            <a:pPr lvl="1"/>
            <a:r>
              <a:rPr lang="en-US" dirty="0"/>
              <a:t>Gitlab</a:t>
            </a:r>
          </a:p>
        </p:txBody>
      </p:sp>
    </p:spTree>
    <p:extLst>
      <p:ext uri="{BB962C8B-B14F-4D97-AF65-F5344CB8AC3E}">
        <p14:creationId xmlns:p14="http://schemas.microsoft.com/office/powerpoint/2010/main" val="8322148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119693-CAEC-3FDC-D632-8F319F0100C7}"/>
              </a:ext>
            </a:extLst>
          </p:cNvPr>
          <p:cNvSpPr>
            <a:spLocks noGrp="1"/>
          </p:cNvSpPr>
          <p:nvPr>
            <p:ph type="title"/>
          </p:nvPr>
        </p:nvSpPr>
        <p:spPr/>
        <p:txBody>
          <a:bodyPr/>
          <a:lstStyle/>
          <a:p>
            <a:r>
              <a:rPr lang="en-US" i="1" dirty="0"/>
              <a:t>Git</a:t>
            </a:r>
            <a:r>
              <a:rPr lang="en-US" dirty="0"/>
              <a:t> These Concepts</a:t>
            </a:r>
          </a:p>
        </p:txBody>
      </p:sp>
      <p:sp>
        <p:nvSpPr>
          <p:cNvPr id="3" name="Content Placeholder 2">
            <a:extLst>
              <a:ext uri="{FF2B5EF4-FFF2-40B4-BE49-F238E27FC236}">
                <a16:creationId xmlns:a16="http://schemas.microsoft.com/office/drawing/2014/main" id="{D26BD9CC-1281-A0F4-84B4-E8B824FBEF48}"/>
              </a:ext>
            </a:extLst>
          </p:cNvPr>
          <p:cNvSpPr>
            <a:spLocks noGrp="1"/>
          </p:cNvSpPr>
          <p:nvPr>
            <p:ph idx="1"/>
          </p:nvPr>
        </p:nvSpPr>
        <p:spPr/>
        <p:txBody>
          <a:bodyPr>
            <a:normAutofit fontScale="62500" lnSpcReduction="20000"/>
          </a:bodyPr>
          <a:lstStyle/>
          <a:p>
            <a:pPr>
              <a:lnSpc>
                <a:spcPct val="120000"/>
              </a:lnSpc>
            </a:pPr>
            <a:r>
              <a:rPr lang="en-US" b="1" dirty="0"/>
              <a:t>Repository</a:t>
            </a:r>
            <a:r>
              <a:rPr lang="en-US" dirty="0"/>
              <a:t>: a logical unit of storage for maintaining code/other assets. Can contain many folders, files.</a:t>
            </a:r>
          </a:p>
          <a:p>
            <a:pPr>
              <a:lnSpc>
                <a:spcPct val="120000"/>
              </a:lnSpc>
            </a:pPr>
            <a:r>
              <a:rPr lang="en-US" b="1" dirty="0"/>
              <a:t>.</a:t>
            </a:r>
            <a:r>
              <a:rPr lang="en-US" b="1" dirty="0" err="1"/>
              <a:t>gitignore</a:t>
            </a:r>
            <a:r>
              <a:rPr lang="en-US" dirty="0"/>
              <a:t>: a file (with dot prefix) to specify what files should NOT be pushed to </a:t>
            </a:r>
            <a:r>
              <a:rPr lang="en-US" dirty="0" err="1"/>
              <a:t>Github</a:t>
            </a:r>
            <a:endParaRPr lang="en-US" dirty="0"/>
          </a:p>
          <a:p>
            <a:pPr>
              <a:lnSpc>
                <a:spcPct val="120000"/>
              </a:lnSpc>
            </a:pPr>
            <a:r>
              <a:rPr lang="en-US" b="1" dirty="0"/>
              <a:t>.</a:t>
            </a:r>
            <a:r>
              <a:rPr lang="en-US" b="1" dirty="0" err="1"/>
              <a:t>gitkeep</a:t>
            </a:r>
            <a:r>
              <a:rPr lang="en-US" dirty="0"/>
              <a:t>: a file (with dot prefix) to specify that a folder should be kept if blank as part of the project structure. This is helpful when creating templates.</a:t>
            </a:r>
          </a:p>
          <a:p>
            <a:pPr>
              <a:lnSpc>
                <a:spcPct val="120000"/>
              </a:lnSpc>
            </a:pPr>
            <a:r>
              <a:rPr lang="en-US" b="1" dirty="0"/>
              <a:t>commit</a:t>
            </a:r>
            <a:r>
              <a:rPr lang="en-US" dirty="0"/>
              <a:t>: create a record/snapshot of all files (or specific files) at a moment in time. You may tag collaborators, add a title and notes.</a:t>
            </a:r>
          </a:p>
          <a:p>
            <a:pPr>
              <a:lnSpc>
                <a:spcPct val="120000"/>
              </a:lnSpc>
            </a:pPr>
            <a:r>
              <a:rPr lang="en-US" b="1" dirty="0"/>
              <a:t>push</a:t>
            </a:r>
            <a:r>
              <a:rPr lang="en-US" dirty="0"/>
              <a:t>: 'storing' the result of prior commits</a:t>
            </a:r>
          </a:p>
          <a:p>
            <a:pPr>
              <a:lnSpc>
                <a:spcPct val="120000"/>
              </a:lnSpc>
            </a:pPr>
            <a:r>
              <a:rPr lang="en-US" b="1" dirty="0"/>
              <a:t>pull</a:t>
            </a:r>
            <a:r>
              <a:rPr lang="en-US" dirty="0"/>
              <a:t>: 'extracting' the result of prior commits</a:t>
            </a:r>
          </a:p>
          <a:p>
            <a:pPr>
              <a:lnSpc>
                <a:spcPct val="120000"/>
              </a:lnSpc>
            </a:pPr>
            <a:r>
              <a:rPr lang="en-US" b="1" dirty="0"/>
              <a:t>diff</a:t>
            </a:r>
            <a:r>
              <a:rPr lang="en-US" dirty="0"/>
              <a:t>: difference (line-specific) between two commits. Helpful when trying to remember when and where code edits where made.</a:t>
            </a:r>
          </a:p>
        </p:txBody>
      </p:sp>
    </p:spTree>
    <p:extLst>
      <p:ext uri="{BB962C8B-B14F-4D97-AF65-F5344CB8AC3E}">
        <p14:creationId xmlns:p14="http://schemas.microsoft.com/office/powerpoint/2010/main" val="14403681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BE102CF-B23E-4703-3158-4FEE704D35F6}"/>
              </a:ext>
            </a:extLst>
          </p:cNvPr>
          <p:cNvSpPr/>
          <p:nvPr/>
        </p:nvSpPr>
        <p:spPr>
          <a:xfrm>
            <a:off x="0" y="0"/>
            <a:ext cx="12192000" cy="6858000"/>
          </a:xfrm>
          <a:prstGeom prst="rect">
            <a:avLst/>
          </a:prstGeom>
          <a:solidFill>
            <a:srgbClr val="6BD9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tx1"/>
                </a:solidFill>
              </a:rPr>
              <a:t>Orientation to</a:t>
            </a:r>
          </a:p>
          <a:p>
            <a:pPr algn="ctr"/>
            <a:r>
              <a:rPr lang="en-US" sz="4800" b="1" dirty="0">
                <a:solidFill>
                  <a:schemeClr val="tx1"/>
                </a:solidFill>
              </a:rPr>
              <a:t>R, RStudio, </a:t>
            </a:r>
            <a:r>
              <a:rPr lang="en-US" sz="4800" b="1" dirty="0" err="1">
                <a:solidFill>
                  <a:schemeClr val="tx1"/>
                </a:solidFill>
              </a:rPr>
              <a:t>RMarkdown</a:t>
            </a:r>
            <a:endParaRPr lang="en-US" sz="4800" b="1" dirty="0">
              <a:solidFill>
                <a:schemeClr val="tx1"/>
              </a:solidFill>
            </a:endParaRPr>
          </a:p>
        </p:txBody>
      </p:sp>
    </p:spTree>
    <p:extLst>
      <p:ext uri="{BB962C8B-B14F-4D97-AF65-F5344CB8AC3E}">
        <p14:creationId xmlns:p14="http://schemas.microsoft.com/office/powerpoint/2010/main" val="16844261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0A544E-5BA8-9908-010C-E3305D570C30}"/>
              </a:ext>
            </a:extLst>
          </p:cNvPr>
          <p:cNvSpPr>
            <a:spLocks noGrp="1"/>
          </p:cNvSpPr>
          <p:nvPr>
            <p:ph type="title"/>
          </p:nvPr>
        </p:nvSpPr>
        <p:spPr/>
        <p:txBody>
          <a:bodyPr/>
          <a:lstStyle/>
          <a:p>
            <a:r>
              <a:rPr lang="en-US" dirty="0"/>
              <a:t>What is R? RStudio?</a:t>
            </a:r>
          </a:p>
        </p:txBody>
      </p:sp>
      <p:sp>
        <p:nvSpPr>
          <p:cNvPr id="3" name="Content Placeholder 2">
            <a:extLst>
              <a:ext uri="{FF2B5EF4-FFF2-40B4-BE49-F238E27FC236}">
                <a16:creationId xmlns:a16="http://schemas.microsoft.com/office/drawing/2014/main" id="{2BD260CE-EA02-A93E-1BB8-5310BA321576}"/>
              </a:ext>
            </a:extLst>
          </p:cNvPr>
          <p:cNvSpPr>
            <a:spLocks noGrp="1"/>
          </p:cNvSpPr>
          <p:nvPr>
            <p:ph idx="1"/>
          </p:nvPr>
        </p:nvSpPr>
        <p:spPr/>
        <p:txBody>
          <a:bodyPr>
            <a:normAutofit/>
          </a:bodyPr>
          <a:lstStyle/>
          <a:p>
            <a:r>
              <a:rPr lang="en-US" b="1" dirty="0"/>
              <a:t>What is R?</a:t>
            </a:r>
          </a:p>
          <a:p>
            <a:pPr lvl="1"/>
            <a:r>
              <a:rPr lang="en-US" dirty="0"/>
              <a:t>Statistical programming language (released ~1993). Similar to `S` (released ~1976)</a:t>
            </a:r>
          </a:p>
          <a:p>
            <a:pPr lvl="1"/>
            <a:r>
              <a:rPr lang="en-US" dirty="0"/>
              <a:t>Download R: </a:t>
            </a:r>
            <a:r>
              <a:rPr lang="en-US" dirty="0">
                <a:hlinkClick r:id="rId2"/>
              </a:rPr>
              <a:t>https://cran.r-project.org</a:t>
            </a:r>
            <a:r>
              <a:rPr lang="en-US" dirty="0"/>
              <a:t> </a:t>
            </a:r>
          </a:p>
          <a:p>
            <a:endParaRPr lang="en-US" b="1" dirty="0"/>
          </a:p>
          <a:p>
            <a:r>
              <a:rPr lang="en-US" b="1" dirty="0"/>
              <a:t>What is RStudio?</a:t>
            </a:r>
          </a:p>
          <a:p>
            <a:pPr lvl="1"/>
            <a:r>
              <a:rPr lang="en-US" dirty="0"/>
              <a:t>Integrated development environment (IDE) for R; view data objects, plots, and file directory all in one place.</a:t>
            </a:r>
          </a:p>
          <a:p>
            <a:pPr lvl="1"/>
            <a:r>
              <a:rPr lang="en-US" dirty="0"/>
              <a:t>Download </a:t>
            </a:r>
            <a:r>
              <a:rPr lang="en-US" dirty="0" err="1"/>
              <a:t>Rstudio</a:t>
            </a:r>
            <a:r>
              <a:rPr lang="en-US" dirty="0"/>
              <a:t>: </a:t>
            </a:r>
            <a:r>
              <a:rPr lang="en-US" dirty="0">
                <a:hlinkClick r:id="rId3"/>
              </a:rPr>
              <a:t>https://www.rstudio.com/products/rstudio/download</a:t>
            </a:r>
            <a:r>
              <a:rPr lang="en-US" dirty="0"/>
              <a:t> </a:t>
            </a:r>
          </a:p>
        </p:txBody>
      </p:sp>
    </p:spTree>
    <p:extLst>
      <p:ext uri="{BB962C8B-B14F-4D97-AF65-F5344CB8AC3E}">
        <p14:creationId xmlns:p14="http://schemas.microsoft.com/office/powerpoint/2010/main" val="678742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44"/>
        <p:cNvGrpSpPr/>
        <p:nvPr/>
      </p:nvGrpSpPr>
      <p:grpSpPr>
        <a:xfrm>
          <a:off x="0" y="0"/>
          <a:ext cx="0" cy="0"/>
          <a:chOff x="0" y="0"/>
          <a:chExt cx="0" cy="0"/>
        </a:xfrm>
      </p:grpSpPr>
      <p:sp>
        <p:nvSpPr>
          <p:cNvPr id="845" name="Google Shape;845;p60"/>
          <p:cNvSpPr txBox="1">
            <a:spLocks noGrp="1"/>
          </p:cNvSpPr>
          <p:nvPr>
            <p:ph type="title"/>
          </p:nvPr>
        </p:nvSpPr>
        <p:spPr>
          <a:xfrm>
            <a:off x="0" y="18255"/>
            <a:ext cx="121920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Twentieth Century"/>
              <a:buNone/>
            </a:pPr>
            <a:r>
              <a:rPr lang="en-US">
                <a:latin typeface="+mj-lt"/>
              </a:rPr>
              <a:t>Commitment to Reproducible Science</a:t>
            </a:r>
            <a:endParaRPr>
              <a:latin typeface="+mj-lt"/>
            </a:endParaRPr>
          </a:p>
        </p:txBody>
      </p:sp>
      <p:sp>
        <p:nvSpPr>
          <p:cNvPr id="846" name="Google Shape;846;p60"/>
          <p:cNvSpPr txBox="1">
            <a:spLocks noGrp="1"/>
          </p:cNvSpPr>
          <p:nvPr>
            <p:ph type="body" idx="1"/>
          </p:nvPr>
        </p:nvSpPr>
        <p:spPr>
          <a:xfrm>
            <a:off x="838200" y="1825625"/>
            <a:ext cx="6868886" cy="4351338"/>
          </a:xfrm>
          <a:prstGeom prst="rect">
            <a:avLst/>
          </a:prstGeom>
          <a:noFill/>
          <a:ln>
            <a:noFill/>
          </a:ln>
        </p:spPr>
        <p:txBody>
          <a:bodyPr spcFirstLastPara="1" wrap="square" lIns="91425" tIns="45700" rIns="91425" bIns="45700" anchor="t" anchorCtr="0">
            <a:normAutofit fontScale="92500" lnSpcReduction="10000"/>
          </a:bodyPr>
          <a:lstStyle/>
          <a:p>
            <a:pPr marL="228600" lvl="0" indent="-228600" algn="l" rtl="0">
              <a:lnSpc>
                <a:spcPct val="90000"/>
              </a:lnSpc>
              <a:spcBef>
                <a:spcPts val="0"/>
              </a:spcBef>
              <a:spcAft>
                <a:spcPts val="0"/>
              </a:spcAft>
              <a:buClr>
                <a:srgbClr val="212529"/>
              </a:buClr>
              <a:buSzPts val="2800"/>
              <a:buFont typeface="Arial"/>
              <a:buChar char="•"/>
            </a:pPr>
            <a:r>
              <a:rPr lang="en-US">
                <a:solidFill>
                  <a:srgbClr val="212529"/>
                </a:solidFill>
                <a:latin typeface="+mj-lt"/>
              </a:rPr>
              <a:t>T</a:t>
            </a:r>
            <a:r>
              <a:rPr lang="en-US" i="0">
                <a:solidFill>
                  <a:srgbClr val="212529"/>
                </a:solidFill>
                <a:latin typeface="+mj-lt"/>
              </a:rPr>
              <a:t>rain the next-generation of scientists to work with data - regardless of the type, format, or volume.</a:t>
            </a:r>
            <a:endParaRPr>
              <a:latin typeface="+mj-lt"/>
            </a:endParaRPr>
          </a:p>
          <a:p>
            <a:pPr marL="228600" lvl="0" indent="-228600" algn="l" rtl="0">
              <a:lnSpc>
                <a:spcPct val="90000"/>
              </a:lnSpc>
              <a:spcBef>
                <a:spcPts val="1000"/>
              </a:spcBef>
              <a:spcAft>
                <a:spcPts val="0"/>
              </a:spcAft>
              <a:buClr>
                <a:srgbClr val="212529"/>
              </a:buClr>
              <a:buSzPts val="2800"/>
              <a:buFont typeface="Arial"/>
              <a:buChar char="•"/>
            </a:pPr>
            <a:r>
              <a:rPr lang="en-US" i="0">
                <a:solidFill>
                  <a:srgbClr val="212529"/>
                </a:solidFill>
                <a:latin typeface="+mj-lt"/>
              </a:rPr>
              <a:t>Make available a set of open-source materials to learn how to engage in reproducible science, leveraging code-based techniques.</a:t>
            </a:r>
            <a:endParaRPr>
              <a:latin typeface="+mj-lt"/>
            </a:endParaRPr>
          </a:p>
          <a:p>
            <a:pPr marL="228600" lvl="0" indent="-228600" algn="l" rtl="0">
              <a:lnSpc>
                <a:spcPct val="90000"/>
              </a:lnSpc>
              <a:spcBef>
                <a:spcPts val="1000"/>
              </a:spcBef>
              <a:spcAft>
                <a:spcPts val="0"/>
              </a:spcAft>
              <a:buClr>
                <a:srgbClr val="212529"/>
              </a:buClr>
              <a:buSzPts val="2800"/>
              <a:buFont typeface="Arial"/>
              <a:buChar char="•"/>
            </a:pPr>
            <a:r>
              <a:rPr lang="en-US" i="0">
                <a:solidFill>
                  <a:srgbClr val="212529"/>
                </a:solidFill>
                <a:latin typeface="+mj-lt"/>
              </a:rPr>
              <a:t>This repository is intended to house various sample workflows, and code snippets, to support research + data science activities</a:t>
            </a:r>
            <a:endParaRPr>
              <a:latin typeface="+mj-lt"/>
            </a:endParaRPr>
          </a:p>
        </p:txBody>
      </p:sp>
      <p:pic>
        <p:nvPicPr>
          <p:cNvPr id="847" name="Google Shape;847;p60" descr="Graphical user interface, application, Teams&#10;&#10;Description automatically generated"/>
          <p:cNvPicPr preferRelativeResize="0"/>
          <p:nvPr/>
        </p:nvPicPr>
        <p:blipFill rotWithShape="1">
          <a:blip r:embed="rId3">
            <a:alphaModFix/>
          </a:blip>
          <a:srcRect/>
          <a:stretch/>
        </p:blipFill>
        <p:spPr>
          <a:xfrm>
            <a:off x="8311603" y="1464784"/>
            <a:ext cx="3285200" cy="5086506"/>
          </a:xfrm>
          <a:prstGeom prst="rect">
            <a:avLst/>
          </a:prstGeom>
          <a:noFill/>
          <a:ln>
            <a:noFill/>
          </a:ln>
        </p:spPr>
      </p:pic>
      <p:pic>
        <p:nvPicPr>
          <p:cNvPr id="848" name="Google Shape;848;p60" descr="Qr code&#10;&#10;Description automatically generated"/>
          <p:cNvPicPr preferRelativeResize="0"/>
          <p:nvPr/>
        </p:nvPicPr>
        <p:blipFill rotWithShape="1">
          <a:blip r:embed="rId4">
            <a:alphaModFix/>
          </a:blip>
          <a:srcRect/>
          <a:stretch/>
        </p:blipFill>
        <p:spPr>
          <a:xfrm>
            <a:off x="10752857" y="5706010"/>
            <a:ext cx="728265" cy="72826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0A544E-5BA8-9908-010C-E3305D570C30}"/>
              </a:ext>
            </a:extLst>
          </p:cNvPr>
          <p:cNvSpPr>
            <a:spLocks noGrp="1"/>
          </p:cNvSpPr>
          <p:nvPr>
            <p:ph type="title"/>
          </p:nvPr>
        </p:nvSpPr>
        <p:spPr/>
        <p:txBody>
          <a:bodyPr/>
          <a:lstStyle/>
          <a:p>
            <a:r>
              <a:rPr lang="en-US" dirty="0"/>
              <a:t>What are R packages?</a:t>
            </a:r>
          </a:p>
        </p:txBody>
      </p:sp>
      <p:sp>
        <p:nvSpPr>
          <p:cNvPr id="3" name="Content Placeholder 2">
            <a:extLst>
              <a:ext uri="{FF2B5EF4-FFF2-40B4-BE49-F238E27FC236}">
                <a16:creationId xmlns:a16="http://schemas.microsoft.com/office/drawing/2014/main" id="{2BD260CE-EA02-A93E-1BB8-5310BA321576}"/>
              </a:ext>
            </a:extLst>
          </p:cNvPr>
          <p:cNvSpPr>
            <a:spLocks noGrp="1"/>
          </p:cNvSpPr>
          <p:nvPr>
            <p:ph idx="1"/>
          </p:nvPr>
        </p:nvSpPr>
        <p:spPr/>
        <p:txBody>
          <a:bodyPr>
            <a:normAutofit fontScale="92500" lnSpcReduction="20000"/>
          </a:bodyPr>
          <a:lstStyle/>
          <a:p>
            <a:r>
              <a:rPr lang="en-US" b="1" dirty="0"/>
              <a:t>Libraries of code to accomplish specific functions</a:t>
            </a:r>
          </a:p>
          <a:p>
            <a:pPr lvl="1"/>
            <a:r>
              <a:rPr lang="en-US" dirty="0"/>
              <a:t>e.g., data viz, machine learning, data wrangling, compute effect sizes</a:t>
            </a:r>
          </a:p>
          <a:p>
            <a:endParaRPr lang="en-US" b="1" dirty="0"/>
          </a:p>
          <a:p>
            <a:r>
              <a:rPr lang="en-US" b="1" dirty="0"/>
              <a:t>Think of CRAN as an equivalent to iOS App Store, or Google Play Store</a:t>
            </a:r>
          </a:p>
          <a:p>
            <a:pPr lvl="1"/>
            <a:r>
              <a:rPr lang="en-US" dirty="0"/>
              <a:t>CRAN is where you download published R packages (directly from R, RStudio)</a:t>
            </a:r>
          </a:p>
          <a:p>
            <a:endParaRPr lang="en-US" b="1" dirty="0"/>
          </a:p>
          <a:p>
            <a:r>
              <a:rPr lang="en-US" b="1" dirty="0"/>
              <a:t>A developer can also make packages available directly in source code, or via tools like </a:t>
            </a:r>
            <a:r>
              <a:rPr lang="en-US" b="1" dirty="0" err="1"/>
              <a:t>Github</a:t>
            </a:r>
            <a:r>
              <a:rPr lang="en-US" b="1" dirty="0"/>
              <a:t>, for example:</a:t>
            </a:r>
            <a:endParaRPr lang="en-US" dirty="0"/>
          </a:p>
          <a:p>
            <a:pPr marL="914400" lvl="2" indent="0">
              <a:buNone/>
            </a:pPr>
            <a:r>
              <a:rPr lang="en-US" dirty="0" err="1">
                <a:latin typeface="Consolas" panose="020B0609020204030204" pitchFamily="49" charset="0"/>
                <a:cs typeface="Consolas" panose="020B0609020204030204" pitchFamily="49" charset="0"/>
              </a:rPr>
              <a:t>install.packages</a:t>
            </a:r>
            <a:r>
              <a:rPr lang="en-US" dirty="0">
                <a:latin typeface="Consolas" panose="020B0609020204030204" pitchFamily="49" charset="0"/>
                <a:cs typeface="Consolas" panose="020B0609020204030204" pitchFamily="49" charset="0"/>
              </a:rPr>
              <a:t>("</a:t>
            </a:r>
            <a:r>
              <a:rPr lang="en-US" dirty="0" err="1">
                <a:latin typeface="Consolas" panose="020B0609020204030204" pitchFamily="49" charset="0"/>
                <a:cs typeface="Consolas" panose="020B0609020204030204" pitchFamily="49" charset="0"/>
              </a:rPr>
              <a:t>devtools</a:t>
            </a:r>
            <a:r>
              <a:rPr lang="en-US" dirty="0">
                <a:latin typeface="Consolas" panose="020B0609020204030204" pitchFamily="49" charset="0"/>
                <a:cs typeface="Consolas" panose="020B0609020204030204" pitchFamily="49" charset="0"/>
              </a:rPr>
              <a:t>")</a:t>
            </a:r>
          </a:p>
          <a:p>
            <a:pPr marL="914400" lvl="2" indent="0">
              <a:buNone/>
            </a:pPr>
            <a:r>
              <a:rPr lang="en-US" dirty="0" err="1">
                <a:latin typeface="Consolas" panose="020B0609020204030204" pitchFamily="49" charset="0"/>
                <a:cs typeface="Consolas" panose="020B0609020204030204" pitchFamily="49" charset="0"/>
              </a:rPr>
              <a:t>devtools</a:t>
            </a:r>
            <a:r>
              <a:rPr lang="en-US" dirty="0">
                <a:latin typeface="Consolas" panose="020B0609020204030204" pitchFamily="49" charset="0"/>
                <a:cs typeface="Consolas" panose="020B0609020204030204" pitchFamily="49" charset="0"/>
              </a:rPr>
              <a:t>::</a:t>
            </a:r>
            <a:r>
              <a:rPr lang="en-US" dirty="0" err="1">
                <a:latin typeface="Consolas" panose="020B0609020204030204" pitchFamily="49" charset="0"/>
                <a:cs typeface="Consolas" panose="020B0609020204030204" pitchFamily="49" charset="0"/>
              </a:rPr>
              <a:t>install_github</a:t>
            </a:r>
            <a:r>
              <a:rPr lang="en-US" dirty="0">
                <a:latin typeface="Consolas" panose="020B0609020204030204" pitchFamily="49" charset="0"/>
                <a:cs typeface="Consolas" panose="020B0609020204030204" pitchFamily="49" charset="0"/>
              </a:rPr>
              <a:t>("</a:t>
            </a:r>
            <a:r>
              <a:rPr lang="en-US" dirty="0" err="1">
                <a:latin typeface="Consolas" panose="020B0609020204030204" pitchFamily="49" charset="0"/>
                <a:cs typeface="Consolas" panose="020B0609020204030204" pitchFamily="49" charset="0"/>
              </a:rPr>
              <a:t>nelsonroque</a:t>
            </a:r>
            <a:r>
              <a:rPr lang="en-US" dirty="0">
                <a:latin typeface="Consolas" panose="020B0609020204030204" pitchFamily="49" charset="0"/>
                <a:cs typeface="Consolas" panose="020B0609020204030204" pitchFamily="49" charset="0"/>
              </a:rPr>
              <a:t>/</a:t>
            </a:r>
            <a:r>
              <a:rPr lang="en-US" dirty="0" err="1">
                <a:latin typeface="Consolas" panose="020B0609020204030204" pitchFamily="49" charset="0"/>
                <a:cs typeface="Consolas" panose="020B0609020204030204" pitchFamily="49" charset="0"/>
              </a:rPr>
              <a:t>ruf</a:t>
            </a:r>
            <a:r>
              <a:rPr lang="en-US" dirty="0">
                <a:latin typeface="Consolas" panose="020B0609020204030204" pitchFamily="49" charset="0"/>
                <a:cs typeface="Consolas" panose="020B0609020204030204" pitchFamily="49" charset="0"/>
              </a:rPr>
              <a:t>")</a:t>
            </a:r>
          </a:p>
          <a:p>
            <a:endParaRPr lang="en-US" b="1" dirty="0"/>
          </a:p>
          <a:p>
            <a:endParaRPr lang="en-US" dirty="0"/>
          </a:p>
        </p:txBody>
      </p:sp>
    </p:spTree>
    <p:extLst>
      <p:ext uri="{BB962C8B-B14F-4D97-AF65-F5344CB8AC3E}">
        <p14:creationId xmlns:p14="http://schemas.microsoft.com/office/powerpoint/2010/main" val="153243809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0A544E-5BA8-9908-010C-E3305D570C30}"/>
              </a:ext>
            </a:extLst>
          </p:cNvPr>
          <p:cNvSpPr>
            <a:spLocks noGrp="1"/>
          </p:cNvSpPr>
          <p:nvPr>
            <p:ph type="title"/>
          </p:nvPr>
        </p:nvSpPr>
        <p:spPr/>
        <p:txBody>
          <a:bodyPr/>
          <a:lstStyle/>
          <a:p>
            <a:r>
              <a:rPr lang="en-US" dirty="0"/>
              <a:t>What is </a:t>
            </a:r>
            <a:r>
              <a:rPr lang="en-US" dirty="0" err="1"/>
              <a:t>RMarkdown</a:t>
            </a:r>
            <a:r>
              <a:rPr lang="en-US" dirty="0"/>
              <a:t>? Quarto?</a:t>
            </a:r>
          </a:p>
        </p:txBody>
      </p:sp>
      <p:sp>
        <p:nvSpPr>
          <p:cNvPr id="3" name="Content Placeholder 2">
            <a:extLst>
              <a:ext uri="{FF2B5EF4-FFF2-40B4-BE49-F238E27FC236}">
                <a16:creationId xmlns:a16="http://schemas.microsoft.com/office/drawing/2014/main" id="{2BD260CE-EA02-A93E-1BB8-5310BA321576}"/>
              </a:ext>
            </a:extLst>
          </p:cNvPr>
          <p:cNvSpPr>
            <a:spLocks noGrp="1"/>
          </p:cNvSpPr>
          <p:nvPr>
            <p:ph idx="1"/>
          </p:nvPr>
        </p:nvSpPr>
        <p:spPr>
          <a:xfrm>
            <a:off x="838199" y="1825624"/>
            <a:ext cx="10515600" cy="4803775"/>
          </a:xfrm>
        </p:spPr>
        <p:txBody>
          <a:bodyPr>
            <a:normAutofit fontScale="77500" lnSpcReduction="20000"/>
          </a:bodyPr>
          <a:lstStyle/>
          <a:p>
            <a:pPr>
              <a:lnSpc>
                <a:spcPct val="120000"/>
              </a:lnSpc>
            </a:pPr>
            <a:r>
              <a:rPr lang="en-US" dirty="0"/>
              <a:t>Reproducible notebook (akin to </a:t>
            </a:r>
            <a:r>
              <a:rPr lang="en-US" dirty="0" err="1"/>
              <a:t>Jupyter</a:t>
            </a:r>
            <a:r>
              <a:rPr lang="en-US" dirty="0"/>
              <a:t> Notebooks in Python) where you can write a narrative using Markdown syntax and embed code/plots throughout.</a:t>
            </a:r>
          </a:p>
          <a:p>
            <a:pPr lvl="1">
              <a:lnSpc>
                <a:spcPct val="120000"/>
              </a:lnSpc>
            </a:pPr>
            <a:r>
              <a:rPr lang="en-US" dirty="0"/>
              <a:t>Based on Markdown syntax: </a:t>
            </a:r>
            <a:r>
              <a:rPr lang="en-US" dirty="0">
                <a:hlinkClick r:id="rId2"/>
              </a:rPr>
              <a:t>https://www.markdownguide.org/basic-syntax/</a:t>
            </a:r>
            <a:r>
              <a:rPr lang="en-US" dirty="0"/>
              <a:t> </a:t>
            </a:r>
          </a:p>
          <a:p>
            <a:pPr lvl="1">
              <a:lnSpc>
                <a:spcPct val="120000"/>
              </a:lnSpc>
            </a:pPr>
            <a:endParaRPr lang="en-US" dirty="0"/>
          </a:p>
          <a:p>
            <a:pPr>
              <a:lnSpc>
                <a:spcPct val="120000"/>
              </a:lnSpc>
            </a:pPr>
            <a:r>
              <a:rPr lang="en-US" dirty="0"/>
              <a:t>With R Markdown (and now Quarto), you can generate HTML, PDF, MS Word documents, websites, PowerPoint presentations, and books!</a:t>
            </a:r>
          </a:p>
          <a:p>
            <a:pPr>
              <a:lnSpc>
                <a:spcPct val="120000"/>
              </a:lnSpc>
            </a:pPr>
            <a:endParaRPr lang="en-US" dirty="0"/>
          </a:p>
          <a:p>
            <a:pPr>
              <a:lnSpc>
                <a:spcPct val="120000"/>
              </a:lnSpc>
            </a:pPr>
            <a:r>
              <a:rPr lang="en-US" dirty="0"/>
              <a:t>Learn More: </a:t>
            </a:r>
          </a:p>
          <a:p>
            <a:pPr lvl="1">
              <a:lnSpc>
                <a:spcPct val="120000"/>
              </a:lnSpc>
            </a:pPr>
            <a:r>
              <a:rPr lang="en-US" dirty="0">
                <a:hlinkClick r:id="rId3"/>
              </a:rPr>
              <a:t>https://quarto.org/docs/authoring/markdown-basics.html</a:t>
            </a:r>
            <a:endParaRPr lang="en-US" dirty="0"/>
          </a:p>
        </p:txBody>
      </p:sp>
    </p:spTree>
    <p:extLst>
      <p:ext uri="{BB962C8B-B14F-4D97-AF65-F5344CB8AC3E}">
        <p14:creationId xmlns:p14="http://schemas.microsoft.com/office/powerpoint/2010/main" val="93491442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Text&#10;&#10;Description automatically generated">
            <a:extLst>
              <a:ext uri="{FF2B5EF4-FFF2-40B4-BE49-F238E27FC236}">
                <a16:creationId xmlns:a16="http://schemas.microsoft.com/office/drawing/2014/main" id="{1E855732-DAEE-CEB8-E528-ED35998E5435}"/>
              </a:ext>
            </a:extLst>
          </p:cNvPr>
          <p:cNvPicPr>
            <a:picLocks noChangeAspect="1"/>
          </p:cNvPicPr>
          <p:nvPr/>
        </p:nvPicPr>
        <p:blipFill>
          <a:blip r:embed="rId3"/>
          <a:stretch>
            <a:fillRect/>
          </a:stretch>
        </p:blipFill>
        <p:spPr>
          <a:xfrm>
            <a:off x="609600" y="0"/>
            <a:ext cx="10972800" cy="6858000"/>
          </a:xfrm>
          <a:prstGeom prst="rect">
            <a:avLst/>
          </a:prstGeom>
        </p:spPr>
      </p:pic>
      <p:sp>
        <p:nvSpPr>
          <p:cNvPr id="2" name="Title 1">
            <a:extLst>
              <a:ext uri="{FF2B5EF4-FFF2-40B4-BE49-F238E27FC236}">
                <a16:creationId xmlns:a16="http://schemas.microsoft.com/office/drawing/2014/main" id="{023C0E87-8BD4-DA2E-9190-6A7B831C5E35}"/>
              </a:ext>
            </a:extLst>
          </p:cNvPr>
          <p:cNvSpPr>
            <a:spLocks noGrp="1"/>
          </p:cNvSpPr>
          <p:nvPr>
            <p:ph type="title"/>
          </p:nvPr>
        </p:nvSpPr>
        <p:spPr>
          <a:xfrm>
            <a:off x="987552" y="2243645"/>
            <a:ext cx="5803392" cy="1325563"/>
          </a:xfrm>
        </p:spPr>
        <p:txBody>
          <a:bodyPr>
            <a:normAutofit/>
          </a:bodyPr>
          <a:lstStyle/>
          <a:p>
            <a:r>
              <a:rPr lang="en-US" b="1" dirty="0">
                <a:solidFill>
                  <a:srgbClr val="FF0000"/>
                </a:solidFill>
              </a:rPr>
              <a:t>Scripts</a:t>
            </a:r>
            <a:endParaRPr lang="en-US" dirty="0">
              <a:solidFill>
                <a:srgbClr val="FF0000"/>
              </a:solidFill>
            </a:endParaRPr>
          </a:p>
        </p:txBody>
      </p:sp>
      <p:sp>
        <p:nvSpPr>
          <p:cNvPr id="12" name="Rectangle 11">
            <a:extLst>
              <a:ext uri="{FF2B5EF4-FFF2-40B4-BE49-F238E27FC236}">
                <a16:creationId xmlns:a16="http://schemas.microsoft.com/office/drawing/2014/main" id="{4D45EC62-0D18-96D8-A37B-F4E320981091}"/>
              </a:ext>
            </a:extLst>
          </p:cNvPr>
          <p:cNvSpPr/>
          <p:nvPr/>
        </p:nvSpPr>
        <p:spPr>
          <a:xfrm>
            <a:off x="609600" y="329184"/>
            <a:ext cx="6339840" cy="324002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9460054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D7296AD-3480-0269-901F-3D55DE85486C}"/>
              </a:ext>
            </a:extLst>
          </p:cNvPr>
          <p:cNvPicPr>
            <a:picLocks noChangeAspect="1"/>
          </p:cNvPicPr>
          <p:nvPr/>
        </p:nvPicPr>
        <p:blipFill>
          <a:blip r:embed="rId2"/>
          <a:stretch>
            <a:fillRect/>
          </a:stretch>
        </p:blipFill>
        <p:spPr>
          <a:xfrm>
            <a:off x="609600" y="0"/>
            <a:ext cx="10972800" cy="6858000"/>
          </a:xfrm>
          <a:prstGeom prst="rect">
            <a:avLst/>
          </a:prstGeom>
        </p:spPr>
      </p:pic>
      <p:sp>
        <p:nvSpPr>
          <p:cNvPr id="2" name="Title 1">
            <a:extLst>
              <a:ext uri="{FF2B5EF4-FFF2-40B4-BE49-F238E27FC236}">
                <a16:creationId xmlns:a16="http://schemas.microsoft.com/office/drawing/2014/main" id="{023C0E87-8BD4-DA2E-9190-6A7B831C5E35}"/>
              </a:ext>
            </a:extLst>
          </p:cNvPr>
          <p:cNvSpPr>
            <a:spLocks noGrp="1"/>
          </p:cNvSpPr>
          <p:nvPr>
            <p:ph type="title"/>
          </p:nvPr>
        </p:nvSpPr>
        <p:spPr>
          <a:xfrm>
            <a:off x="6864096" y="1997486"/>
            <a:ext cx="4450080" cy="1333978"/>
          </a:xfrm>
        </p:spPr>
        <p:txBody>
          <a:bodyPr>
            <a:normAutofit/>
          </a:bodyPr>
          <a:lstStyle/>
          <a:p>
            <a:pPr algn="ctr"/>
            <a:r>
              <a:rPr lang="en-US" b="1" dirty="0">
                <a:solidFill>
                  <a:srgbClr val="FF0000"/>
                </a:solidFill>
              </a:rPr>
              <a:t>Files</a:t>
            </a:r>
            <a:endParaRPr lang="en-US" dirty="0">
              <a:solidFill>
                <a:srgbClr val="FF0000"/>
              </a:solidFill>
            </a:endParaRPr>
          </a:p>
        </p:txBody>
      </p:sp>
      <p:sp>
        <p:nvSpPr>
          <p:cNvPr id="8" name="Rectangle 7">
            <a:extLst>
              <a:ext uri="{FF2B5EF4-FFF2-40B4-BE49-F238E27FC236}">
                <a16:creationId xmlns:a16="http://schemas.microsoft.com/office/drawing/2014/main" id="{5E8DE292-2EAF-3264-477B-F3133B8FB211}"/>
              </a:ext>
            </a:extLst>
          </p:cNvPr>
          <p:cNvSpPr/>
          <p:nvPr/>
        </p:nvSpPr>
        <p:spPr>
          <a:xfrm>
            <a:off x="6851904" y="91440"/>
            <a:ext cx="4986528" cy="324002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9967743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Text&#10;&#10;Description automatically generated">
            <a:extLst>
              <a:ext uri="{FF2B5EF4-FFF2-40B4-BE49-F238E27FC236}">
                <a16:creationId xmlns:a16="http://schemas.microsoft.com/office/drawing/2014/main" id="{1E855732-DAEE-CEB8-E528-ED35998E5435}"/>
              </a:ext>
            </a:extLst>
          </p:cNvPr>
          <p:cNvPicPr>
            <a:picLocks noChangeAspect="1"/>
          </p:cNvPicPr>
          <p:nvPr/>
        </p:nvPicPr>
        <p:blipFill>
          <a:blip r:embed="rId3"/>
          <a:stretch>
            <a:fillRect/>
          </a:stretch>
        </p:blipFill>
        <p:spPr>
          <a:xfrm>
            <a:off x="609600" y="0"/>
            <a:ext cx="10972800" cy="6858000"/>
          </a:xfrm>
          <a:prstGeom prst="rect">
            <a:avLst/>
          </a:prstGeom>
        </p:spPr>
      </p:pic>
      <p:sp>
        <p:nvSpPr>
          <p:cNvPr id="2" name="Title 1">
            <a:extLst>
              <a:ext uri="{FF2B5EF4-FFF2-40B4-BE49-F238E27FC236}">
                <a16:creationId xmlns:a16="http://schemas.microsoft.com/office/drawing/2014/main" id="{023C0E87-8BD4-DA2E-9190-6A7B831C5E35}"/>
              </a:ext>
            </a:extLst>
          </p:cNvPr>
          <p:cNvSpPr>
            <a:spLocks noGrp="1"/>
          </p:cNvSpPr>
          <p:nvPr>
            <p:ph type="title"/>
          </p:nvPr>
        </p:nvSpPr>
        <p:spPr>
          <a:xfrm>
            <a:off x="1146048" y="1914461"/>
            <a:ext cx="5803392" cy="1325563"/>
          </a:xfrm>
        </p:spPr>
        <p:txBody>
          <a:bodyPr>
            <a:normAutofit fontScale="90000"/>
          </a:bodyPr>
          <a:lstStyle/>
          <a:p>
            <a:r>
              <a:rPr lang="en-US" b="1" dirty="0">
                <a:solidFill>
                  <a:srgbClr val="FF0000"/>
                </a:solidFill>
              </a:rPr>
              <a:t>Console: </a:t>
            </a:r>
            <a:br>
              <a:rPr lang="en-US" dirty="0">
                <a:solidFill>
                  <a:srgbClr val="FF0000"/>
                </a:solidFill>
              </a:rPr>
            </a:br>
            <a:r>
              <a:rPr lang="en-US" dirty="0">
                <a:solidFill>
                  <a:srgbClr val="FF0000"/>
                </a:solidFill>
              </a:rPr>
              <a:t>run one-off commands</a:t>
            </a:r>
          </a:p>
        </p:txBody>
      </p:sp>
      <p:sp>
        <p:nvSpPr>
          <p:cNvPr id="12" name="Rectangle 11">
            <a:extLst>
              <a:ext uri="{FF2B5EF4-FFF2-40B4-BE49-F238E27FC236}">
                <a16:creationId xmlns:a16="http://schemas.microsoft.com/office/drawing/2014/main" id="{4D45EC62-0D18-96D8-A37B-F4E320981091}"/>
              </a:ext>
            </a:extLst>
          </p:cNvPr>
          <p:cNvSpPr/>
          <p:nvPr/>
        </p:nvSpPr>
        <p:spPr>
          <a:xfrm>
            <a:off x="609600" y="3429000"/>
            <a:ext cx="6339840" cy="324002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0390138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descr="A picture containing graphical user interface&#10;&#10;Description automatically generated">
            <a:extLst>
              <a:ext uri="{FF2B5EF4-FFF2-40B4-BE49-F238E27FC236}">
                <a16:creationId xmlns:a16="http://schemas.microsoft.com/office/drawing/2014/main" id="{672F71AA-407F-0B52-A6C4-17C590C28D5E}"/>
              </a:ext>
            </a:extLst>
          </p:cNvPr>
          <p:cNvPicPr>
            <a:picLocks noChangeAspect="1"/>
          </p:cNvPicPr>
          <p:nvPr/>
        </p:nvPicPr>
        <p:blipFill>
          <a:blip r:embed="rId2"/>
          <a:stretch>
            <a:fillRect/>
          </a:stretch>
        </p:blipFill>
        <p:spPr>
          <a:xfrm>
            <a:off x="609600" y="0"/>
            <a:ext cx="10972800" cy="6858000"/>
          </a:xfrm>
          <a:prstGeom prst="rect">
            <a:avLst/>
          </a:prstGeom>
        </p:spPr>
      </p:pic>
      <p:sp>
        <p:nvSpPr>
          <p:cNvPr id="2" name="Title 1">
            <a:extLst>
              <a:ext uri="{FF2B5EF4-FFF2-40B4-BE49-F238E27FC236}">
                <a16:creationId xmlns:a16="http://schemas.microsoft.com/office/drawing/2014/main" id="{023C0E87-8BD4-DA2E-9190-6A7B831C5E35}"/>
              </a:ext>
            </a:extLst>
          </p:cNvPr>
          <p:cNvSpPr>
            <a:spLocks noGrp="1"/>
          </p:cNvSpPr>
          <p:nvPr>
            <p:ph type="title"/>
          </p:nvPr>
        </p:nvSpPr>
        <p:spPr>
          <a:xfrm>
            <a:off x="7132320" y="2095022"/>
            <a:ext cx="4450080" cy="1333978"/>
          </a:xfrm>
        </p:spPr>
        <p:txBody>
          <a:bodyPr>
            <a:normAutofit/>
          </a:bodyPr>
          <a:lstStyle/>
          <a:p>
            <a:pPr algn="ctr"/>
            <a:r>
              <a:rPr lang="en-US" b="1" dirty="0">
                <a:solidFill>
                  <a:srgbClr val="FF0000"/>
                </a:solidFill>
              </a:rPr>
              <a:t>Plots</a:t>
            </a:r>
            <a:endParaRPr lang="en-US" dirty="0">
              <a:solidFill>
                <a:srgbClr val="FF0000"/>
              </a:solidFill>
            </a:endParaRPr>
          </a:p>
        </p:txBody>
      </p:sp>
      <p:sp>
        <p:nvSpPr>
          <p:cNvPr id="15" name="Rectangle 14">
            <a:extLst>
              <a:ext uri="{FF2B5EF4-FFF2-40B4-BE49-F238E27FC236}">
                <a16:creationId xmlns:a16="http://schemas.microsoft.com/office/drawing/2014/main" id="{AB444989-BF04-AF7F-0DCE-1A377488F7D7}"/>
              </a:ext>
            </a:extLst>
          </p:cNvPr>
          <p:cNvSpPr/>
          <p:nvPr/>
        </p:nvSpPr>
        <p:spPr>
          <a:xfrm>
            <a:off x="6864096" y="3429000"/>
            <a:ext cx="4986528" cy="324002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9792988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Text&#10;&#10;Description automatically generated">
            <a:extLst>
              <a:ext uri="{FF2B5EF4-FFF2-40B4-BE49-F238E27FC236}">
                <a16:creationId xmlns:a16="http://schemas.microsoft.com/office/drawing/2014/main" id="{C4DE2529-75A5-3F88-6883-073321AF0C47}"/>
              </a:ext>
            </a:extLst>
          </p:cNvPr>
          <p:cNvPicPr>
            <a:picLocks noChangeAspect="1"/>
          </p:cNvPicPr>
          <p:nvPr/>
        </p:nvPicPr>
        <p:blipFill>
          <a:blip r:embed="rId2"/>
          <a:stretch>
            <a:fillRect/>
          </a:stretch>
        </p:blipFill>
        <p:spPr>
          <a:xfrm>
            <a:off x="609600" y="0"/>
            <a:ext cx="10972800" cy="6858000"/>
          </a:xfrm>
          <a:prstGeom prst="rect">
            <a:avLst/>
          </a:prstGeom>
        </p:spPr>
      </p:pic>
      <p:sp>
        <p:nvSpPr>
          <p:cNvPr id="2" name="Title 1">
            <a:extLst>
              <a:ext uri="{FF2B5EF4-FFF2-40B4-BE49-F238E27FC236}">
                <a16:creationId xmlns:a16="http://schemas.microsoft.com/office/drawing/2014/main" id="{023C0E87-8BD4-DA2E-9190-6A7B831C5E35}"/>
              </a:ext>
            </a:extLst>
          </p:cNvPr>
          <p:cNvSpPr>
            <a:spLocks noGrp="1"/>
          </p:cNvSpPr>
          <p:nvPr>
            <p:ph type="title"/>
          </p:nvPr>
        </p:nvSpPr>
        <p:spPr>
          <a:xfrm>
            <a:off x="6864096" y="1997486"/>
            <a:ext cx="4450080" cy="1333978"/>
          </a:xfrm>
        </p:spPr>
        <p:txBody>
          <a:bodyPr>
            <a:normAutofit/>
          </a:bodyPr>
          <a:lstStyle/>
          <a:p>
            <a:pPr algn="ctr"/>
            <a:r>
              <a:rPr lang="en-US" b="1" dirty="0">
                <a:solidFill>
                  <a:srgbClr val="FF0000"/>
                </a:solidFill>
              </a:rPr>
              <a:t>Help</a:t>
            </a:r>
            <a:endParaRPr lang="en-US" dirty="0">
              <a:solidFill>
                <a:srgbClr val="FF0000"/>
              </a:solidFill>
            </a:endParaRPr>
          </a:p>
        </p:txBody>
      </p:sp>
      <p:sp>
        <p:nvSpPr>
          <p:cNvPr id="8" name="Rectangle 7">
            <a:extLst>
              <a:ext uri="{FF2B5EF4-FFF2-40B4-BE49-F238E27FC236}">
                <a16:creationId xmlns:a16="http://schemas.microsoft.com/office/drawing/2014/main" id="{5E8DE292-2EAF-3264-477B-F3133B8FB211}"/>
              </a:ext>
            </a:extLst>
          </p:cNvPr>
          <p:cNvSpPr/>
          <p:nvPr/>
        </p:nvSpPr>
        <p:spPr>
          <a:xfrm>
            <a:off x="6864096" y="3429000"/>
            <a:ext cx="4986528" cy="324002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8571465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34455EA-2DCF-A05C-2FD2-DBF9AB162629}"/>
              </a:ext>
            </a:extLst>
          </p:cNvPr>
          <p:cNvPicPr>
            <a:picLocks noChangeAspect="1"/>
          </p:cNvPicPr>
          <p:nvPr/>
        </p:nvPicPr>
        <p:blipFill>
          <a:blip r:embed="rId2"/>
          <a:stretch>
            <a:fillRect/>
          </a:stretch>
        </p:blipFill>
        <p:spPr>
          <a:xfrm>
            <a:off x="624840" y="0"/>
            <a:ext cx="10942320" cy="6858000"/>
          </a:xfrm>
          <a:prstGeom prst="rect">
            <a:avLst/>
          </a:prstGeom>
        </p:spPr>
      </p:pic>
      <p:sp>
        <p:nvSpPr>
          <p:cNvPr id="2" name="Title 1">
            <a:extLst>
              <a:ext uri="{FF2B5EF4-FFF2-40B4-BE49-F238E27FC236}">
                <a16:creationId xmlns:a16="http://schemas.microsoft.com/office/drawing/2014/main" id="{023C0E87-8BD4-DA2E-9190-6A7B831C5E35}"/>
              </a:ext>
            </a:extLst>
          </p:cNvPr>
          <p:cNvSpPr>
            <a:spLocks noGrp="1"/>
          </p:cNvSpPr>
          <p:nvPr>
            <p:ph type="title"/>
          </p:nvPr>
        </p:nvSpPr>
        <p:spPr>
          <a:xfrm>
            <a:off x="6864096" y="1997486"/>
            <a:ext cx="4450080" cy="1333978"/>
          </a:xfrm>
        </p:spPr>
        <p:txBody>
          <a:bodyPr>
            <a:normAutofit/>
          </a:bodyPr>
          <a:lstStyle/>
          <a:p>
            <a:pPr algn="ctr"/>
            <a:r>
              <a:rPr lang="en-US" b="1" dirty="0">
                <a:solidFill>
                  <a:srgbClr val="FF0000"/>
                </a:solidFill>
              </a:rPr>
              <a:t>Viewer</a:t>
            </a:r>
            <a:endParaRPr lang="en-US" dirty="0">
              <a:solidFill>
                <a:srgbClr val="FF0000"/>
              </a:solidFill>
            </a:endParaRPr>
          </a:p>
        </p:txBody>
      </p:sp>
      <p:sp>
        <p:nvSpPr>
          <p:cNvPr id="8" name="Rectangle 7">
            <a:extLst>
              <a:ext uri="{FF2B5EF4-FFF2-40B4-BE49-F238E27FC236}">
                <a16:creationId xmlns:a16="http://schemas.microsoft.com/office/drawing/2014/main" id="{5E8DE292-2EAF-3264-477B-F3133B8FB211}"/>
              </a:ext>
            </a:extLst>
          </p:cNvPr>
          <p:cNvSpPr/>
          <p:nvPr/>
        </p:nvSpPr>
        <p:spPr>
          <a:xfrm>
            <a:off x="6864096" y="3429000"/>
            <a:ext cx="4986528" cy="324002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4381655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D356BC-15B9-C880-69C1-EE77CF784E3C}"/>
              </a:ext>
            </a:extLst>
          </p:cNvPr>
          <p:cNvSpPr>
            <a:spLocks noGrp="1"/>
          </p:cNvSpPr>
          <p:nvPr>
            <p:ph type="title"/>
          </p:nvPr>
        </p:nvSpPr>
        <p:spPr/>
        <p:txBody>
          <a:bodyPr/>
          <a:lstStyle/>
          <a:p>
            <a:r>
              <a:rPr lang="en-US" dirty="0"/>
              <a:t>Shortcuts</a:t>
            </a:r>
          </a:p>
        </p:txBody>
      </p:sp>
      <p:pic>
        <p:nvPicPr>
          <p:cNvPr id="4" name="Content Placeholder 3" descr="Graphical user interface, text&#10;&#10;Description automatically generated">
            <a:extLst>
              <a:ext uri="{FF2B5EF4-FFF2-40B4-BE49-F238E27FC236}">
                <a16:creationId xmlns:a16="http://schemas.microsoft.com/office/drawing/2014/main" id="{452CAE7B-AF70-3862-C1BE-46A366A31D44}"/>
              </a:ext>
            </a:extLst>
          </p:cNvPr>
          <p:cNvPicPr>
            <a:picLocks noGrp="1" noChangeAspect="1"/>
          </p:cNvPicPr>
          <p:nvPr>
            <p:ph idx="1"/>
          </p:nvPr>
        </p:nvPicPr>
        <p:blipFill rotWithShape="1">
          <a:blip r:embed="rId2"/>
          <a:srcRect t="15663" b="29402"/>
          <a:stretch/>
        </p:blipFill>
        <p:spPr>
          <a:xfrm>
            <a:off x="6290928" y="2048951"/>
            <a:ext cx="5563006" cy="4014061"/>
          </a:xfrm>
          <a:prstGeom prst="rect">
            <a:avLst/>
          </a:prstGeom>
        </p:spPr>
      </p:pic>
      <p:sp>
        <p:nvSpPr>
          <p:cNvPr id="5" name="Content Placeholder 2">
            <a:extLst>
              <a:ext uri="{FF2B5EF4-FFF2-40B4-BE49-F238E27FC236}">
                <a16:creationId xmlns:a16="http://schemas.microsoft.com/office/drawing/2014/main" id="{0EC3121E-5E97-BA49-D3EF-88639EC6DB17}"/>
              </a:ext>
            </a:extLst>
          </p:cNvPr>
          <p:cNvSpPr txBox="1">
            <a:spLocks/>
          </p:cNvSpPr>
          <p:nvPr/>
        </p:nvSpPr>
        <p:spPr>
          <a:xfrm>
            <a:off x="838200" y="1825625"/>
            <a:ext cx="4854206"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err="1"/>
              <a:t>Command+Enter</a:t>
            </a:r>
            <a:r>
              <a:rPr lang="en-US" dirty="0"/>
              <a:t> (Mac) or </a:t>
            </a:r>
            <a:r>
              <a:rPr lang="en-US" dirty="0" err="1"/>
              <a:t>Ctrl+Enter</a:t>
            </a:r>
            <a:r>
              <a:rPr lang="en-US" dirty="0"/>
              <a:t> (Windows) to run the line where your mouse cursor is (or a highlighted selection of code)</a:t>
            </a:r>
          </a:p>
          <a:p>
            <a:endParaRPr lang="en-US" dirty="0"/>
          </a:p>
          <a:p>
            <a:r>
              <a:rPr lang="en-US" dirty="0"/>
              <a:t>Add “-----” inside of a comment to create a shortcut</a:t>
            </a:r>
          </a:p>
          <a:p>
            <a:endParaRPr lang="en-US" dirty="0"/>
          </a:p>
        </p:txBody>
      </p:sp>
      <p:cxnSp>
        <p:nvCxnSpPr>
          <p:cNvPr id="7" name="Straight Arrow Connector 6">
            <a:extLst>
              <a:ext uri="{FF2B5EF4-FFF2-40B4-BE49-F238E27FC236}">
                <a16:creationId xmlns:a16="http://schemas.microsoft.com/office/drawing/2014/main" id="{0CF97202-7B22-DB30-8CEA-95C123E746B7}"/>
              </a:ext>
            </a:extLst>
          </p:cNvPr>
          <p:cNvCxnSpPr>
            <a:cxnSpLocks/>
          </p:cNvCxnSpPr>
          <p:nvPr/>
        </p:nvCxnSpPr>
        <p:spPr>
          <a:xfrm flipV="1">
            <a:off x="4959458" y="3161654"/>
            <a:ext cx="2309247" cy="1704814"/>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2" name="Picture 11" descr="A picture containing company name&#10;&#10;Description automatically generated">
            <a:extLst>
              <a:ext uri="{FF2B5EF4-FFF2-40B4-BE49-F238E27FC236}">
                <a16:creationId xmlns:a16="http://schemas.microsoft.com/office/drawing/2014/main" id="{721D816E-2B1D-1E78-3BF9-87A017518DE8}"/>
              </a:ext>
            </a:extLst>
          </p:cNvPr>
          <p:cNvPicPr>
            <a:picLocks noChangeAspect="1"/>
          </p:cNvPicPr>
          <p:nvPr/>
        </p:nvPicPr>
        <p:blipFill>
          <a:blip r:embed="rId3"/>
          <a:stretch>
            <a:fillRect/>
          </a:stretch>
        </p:blipFill>
        <p:spPr>
          <a:xfrm>
            <a:off x="982851" y="5624067"/>
            <a:ext cx="5257800" cy="877890"/>
          </a:xfrm>
          <a:prstGeom prst="rect">
            <a:avLst/>
          </a:prstGeom>
        </p:spPr>
      </p:pic>
      <p:sp>
        <p:nvSpPr>
          <p:cNvPr id="13" name="Rectangle 12">
            <a:extLst>
              <a:ext uri="{FF2B5EF4-FFF2-40B4-BE49-F238E27FC236}">
                <a16:creationId xmlns:a16="http://schemas.microsoft.com/office/drawing/2014/main" id="{9A7E9CB8-6216-3EA0-E7FC-BB48B8DE5EEE}"/>
              </a:ext>
            </a:extLst>
          </p:cNvPr>
          <p:cNvSpPr/>
          <p:nvPr/>
        </p:nvSpPr>
        <p:spPr>
          <a:xfrm>
            <a:off x="3814631" y="5771274"/>
            <a:ext cx="617884" cy="291738"/>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Arrow Connector 14">
            <a:extLst>
              <a:ext uri="{FF2B5EF4-FFF2-40B4-BE49-F238E27FC236}">
                <a16:creationId xmlns:a16="http://schemas.microsoft.com/office/drawing/2014/main" id="{BE118EBC-D4DA-5929-20BB-0FD1CFD8E74A}"/>
              </a:ext>
            </a:extLst>
          </p:cNvPr>
          <p:cNvCxnSpPr>
            <a:cxnSpLocks/>
          </p:cNvCxnSpPr>
          <p:nvPr/>
        </p:nvCxnSpPr>
        <p:spPr>
          <a:xfrm>
            <a:off x="5067946" y="4866468"/>
            <a:ext cx="1983783" cy="358263"/>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0658576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5D0389-400A-2CA6-0232-8BDBFB3E9FDF}"/>
              </a:ext>
            </a:extLst>
          </p:cNvPr>
          <p:cNvSpPr>
            <a:spLocks noGrp="1"/>
          </p:cNvSpPr>
          <p:nvPr>
            <p:ph type="title"/>
          </p:nvPr>
        </p:nvSpPr>
        <p:spPr>
          <a:xfrm>
            <a:off x="838200" y="365125"/>
            <a:ext cx="5001768" cy="1325563"/>
          </a:xfrm>
        </p:spPr>
        <p:txBody>
          <a:bodyPr/>
          <a:lstStyle/>
          <a:p>
            <a:r>
              <a:rPr lang="en-US" dirty="0"/>
              <a:t>Customizing RStudio</a:t>
            </a:r>
          </a:p>
        </p:txBody>
      </p:sp>
      <p:pic>
        <p:nvPicPr>
          <p:cNvPr id="4" name="Content Placeholder 3">
            <a:extLst>
              <a:ext uri="{FF2B5EF4-FFF2-40B4-BE49-F238E27FC236}">
                <a16:creationId xmlns:a16="http://schemas.microsoft.com/office/drawing/2014/main" id="{157163C2-C848-09FC-CE3D-152928C075EA}"/>
              </a:ext>
            </a:extLst>
          </p:cNvPr>
          <p:cNvPicPr>
            <a:picLocks noGrp="1" noChangeAspect="1"/>
          </p:cNvPicPr>
          <p:nvPr>
            <p:ph idx="1"/>
          </p:nvPr>
        </p:nvPicPr>
        <p:blipFill>
          <a:blip r:embed="rId2"/>
          <a:stretch>
            <a:fillRect/>
          </a:stretch>
        </p:blipFill>
        <p:spPr>
          <a:xfrm>
            <a:off x="6096000" y="365125"/>
            <a:ext cx="5796566" cy="5989447"/>
          </a:xfrm>
          <a:prstGeom prst="rect">
            <a:avLst/>
          </a:prstGeom>
        </p:spPr>
      </p:pic>
      <p:pic>
        <p:nvPicPr>
          <p:cNvPr id="6" name="Picture 5" descr="Graphical user interface, text, application&#10;&#10;Description automatically generated">
            <a:extLst>
              <a:ext uri="{FF2B5EF4-FFF2-40B4-BE49-F238E27FC236}">
                <a16:creationId xmlns:a16="http://schemas.microsoft.com/office/drawing/2014/main" id="{E9716312-7497-9A84-D159-B26774597A8D}"/>
              </a:ext>
            </a:extLst>
          </p:cNvPr>
          <p:cNvPicPr>
            <a:picLocks noChangeAspect="1"/>
          </p:cNvPicPr>
          <p:nvPr/>
        </p:nvPicPr>
        <p:blipFill>
          <a:blip r:embed="rId3"/>
          <a:stretch>
            <a:fillRect/>
          </a:stretch>
        </p:blipFill>
        <p:spPr>
          <a:xfrm>
            <a:off x="1027684" y="2101263"/>
            <a:ext cx="3436665" cy="3873214"/>
          </a:xfrm>
          <a:prstGeom prst="rect">
            <a:avLst/>
          </a:prstGeom>
        </p:spPr>
      </p:pic>
      <p:cxnSp>
        <p:nvCxnSpPr>
          <p:cNvPr id="8" name="Straight Arrow Connector 7">
            <a:extLst>
              <a:ext uri="{FF2B5EF4-FFF2-40B4-BE49-F238E27FC236}">
                <a16:creationId xmlns:a16="http://schemas.microsoft.com/office/drawing/2014/main" id="{E0F8FF5F-E2BC-6E31-72C5-94F09E4934AF}"/>
              </a:ext>
            </a:extLst>
          </p:cNvPr>
          <p:cNvCxnSpPr>
            <a:cxnSpLocks/>
          </p:cNvCxnSpPr>
          <p:nvPr/>
        </p:nvCxnSpPr>
        <p:spPr>
          <a:xfrm flipV="1">
            <a:off x="4242816" y="2962656"/>
            <a:ext cx="1719072" cy="2670048"/>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19333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C81342-1F32-E749-B888-AA5EF31982C1}"/>
              </a:ext>
            </a:extLst>
          </p:cNvPr>
          <p:cNvSpPr>
            <a:spLocks noGrp="1"/>
          </p:cNvSpPr>
          <p:nvPr>
            <p:ph type="title"/>
          </p:nvPr>
        </p:nvSpPr>
        <p:spPr/>
        <p:txBody>
          <a:bodyPr/>
          <a:lstStyle/>
          <a:p>
            <a:r>
              <a:rPr lang="en-US" dirty="0"/>
              <a:t>Workshop Learning Objectives</a:t>
            </a:r>
          </a:p>
        </p:txBody>
      </p:sp>
      <p:sp>
        <p:nvSpPr>
          <p:cNvPr id="3" name="Content Placeholder 2">
            <a:extLst>
              <a:ext uri="{FF2B5EF4-FFF2-40B4-BE49-F238E27FC236}">
                <a16:creationId xmlns:a16="http://schemas.microsoft.com/office/drawing/2014/main" id="{32B46247-1F1C-6F46-944D-AF4A3E27A656}"/>
              </a:ext>
            </a:extLst>
          </p:cNvPr>
          <p:cNvSpPr>
            <a:spLocks noGrp="1"/>
          </p:cNvSpPr>
          <p:nvPr>
            <p:ph idx="1"/>
          </p:nvPr>
        </p:nvSpPr>
        <p:spPr/>
        <p:txBody>
          <a:bodyPr>
            <a:normAutofit fontScale="92500"/>
          </a:bodyPr>
          <a:lstStyle/>
          <a:p>
            <a:pPr marL="514350" indent="-514350">
              <a:buFont typeface="+mj-lt"/>
              <a:buAutoNum type="arabicPeriod"/>
            </a:pPr>
            <a:r>
              <a:rPr lang="en-US" dirty="0"/>
              <a:t>Describe various principles, tools and techniques supportive of open and reproducible science.</a:t>
            </a:r>
          </a:p>
          <a:p>
            <a:pPr marL="914400" lvl="1" indent="-457200">
              <a:buFont typeface="+mj-lt"/>
              <a:buAutoNum type="arabicPeriod"/>
            </a:pPr>
            <a:r>
              <a:rPr lang="en-US" dirty="0"/>
              <a:t>List and describe the FAIR Principles (https://</a:t>
            </a:r>
            <a:r>
              <a:rPr lang="en-US" dirty="0" err="1"/>
              <a:t>www.go-fair.org</a:t>
            </a:r>
            <a:r>
              <a:rPr lang="en-US" dirty="0"/>
              <a:t>/fair-principles)</a:t>
            </a:r>
          </a:p>
          <a:p>
            <a:pPr marL="514350" indent="-514350">
              <a:buFont typeface="+mj-lt"/>
              <a:buAutoNum type="arabicPeriod"/>
            </a:pPr>
            <a:r>
              <a:rPr lang="en-US" dirty="0"/>
              <a:t>Develop a code-only pipeline to allow reproducibility of data prep and analyses.</a:t>
            </a:r>
          </a:p>
          <a:p>
            <a:pPr marL="914400" lvl="1" indent="-457200">
              <a:buFont typeface="+mj-lt"/>
              <a:buAutoNum type="arabicPeriod"/>
            </a:pPr>
            <a:r>
              <a:rPr lang="en-US" dirty="0"/>
              <a:t>Learn about data wrangling principles (e.g., tidy data)</a:t>
            </a:r>
          </a:p>
          <a:p>
            <a:pPr marL="914400" lvl="1" indent="-457200">
              <a:buFont typeface="+mj-lt"/>
              <a:buAutoNum type="arabicPeriod"/>
            </a:pPr>
            <a:r>
              <a:rPr lang="en-US" dirty="0"/>
              <a:t>Import, pre-process &amp; visualize data using R</a:t>
            </a:r>
          </a:p>
          <a:p>
            <a:pPr marL="514350" indent="-514350">
              <a:buFont typeface="+mj-lt"/>
              <a:buAutoNum type="arabicPeriod"/>
            </a:pPr>
            <a:r>
              <a:rPr lang="en-US" dirty="0"/>
              <a:t>Develop a long-term learning plan for practicing reproducible science tools and techniques.</a:t>
            </a:r>
          </a:p>
          <a:p>
            <a:pPr marL="914400" lvl="1" indent="-457200">
              <a:buFont typeface="+mj-lt"/>
              <a:buAutoNum type="arabicPeriod"/>
            </a:pPr>
            <a:r>
              <a:rPr lang="en-US" dirty="0"/>
              <a:t>Share recommended readings, activities for continued learning</a:t>
            </a:r>
          </a:p>
          <a:p>
            <a:pPr marL="514350" indent="-514350">
              <a:buFont typeface="+mj-lt"/>
              <a:buAutoNum type="arabicPeriod"/>
            </a:pPr>
            <a:endParaRPr lang="en-US" dirty="0"/>
          </a:p>
        </p:txBody>
      </p:sp>
    </p:spTree>
    <p:extLst>
      <p:ext uri="{BB962C8B-B14F-4D97-AF65-F5344CB8AC3E}">
        <p14:creationId xmlns:p14="http://schemas.microsoft.com/office/powerpoint/2010/main" val="83238777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BE102CF-B23E-4703-3158-4FEE704D35F6}"/>
              </a:ext>
            </a:extLst>
          </p:cNvPr>
          <p:cNvSpPr/>
          <p:nvPr/>
        </p:nvSpPr>
        <p:spPr>
          <a:xfrm>
            <a:off x="0" y="0"/>
            <a:ext cx="12192000" cy="6858000"/>
          </a:xfrm>
          <a:prstGeom prst="rect">
            <a:avLst/>
          </a:prstGeom>
          <a:solidFill>
            <a:srgbClr val="6BD9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tx1"/>
                </a:solidFill>
              </a:rPr>
              <a:t>Intro to R Syntax</a:t>
            </a:r>
          </a:p>
        </p:txBody>
      </p:sp>
    </p:spTree>
    <p:extLst>
      <p:ext uri="{BB962C8B-B14F-4D97-AF65-F5344CB8AC3E}">
        <p14:creationId xmlns:p14="http://schemas.microsoft.com/office/powerpoint/2010/main" val="233376686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D55DF2-3C2A-90E1-91C0-5E168A70C869}"/>
              </a:ext>
            </a:extLst>
          </p:cNvPr>
          <p:cNvSpPr>
            <a:spLocks noGrp="1"/>
          </p:cNvSpPr>
          <p:nvPr>
            <p:ph type="title"/>
          </p:nvPr>
        </p:nvSpPr>
        <p:spPr/>
        <p:txBody>
          <a:bodyPr/>
          <a:lstStyle/>
          <a:p>
            <a:r>
              <a:rPr lang="en-US" b="1" dirty="0"/>
              <a:t>Pseudocode Exercise</a:t>
            </a:r>
            <a:endParaRPr lang="en-US" dirty="0"/>
          </a:p>
        </p:txBody>
      </p:sp>
      <p:sp>
        <p:nvSpPr>
          <p:cNvPr id="3" name="Content Placeholder 2">
            <a:extLst>
              <a:ext uri="{FF2B5EF4-FFF2-40B4-BE49-F238E27FC236}">
                <a16:creationId xmlns:a16="http://schemas.microsoft.com/office/drawing/2014/main" id="{E4562876-8810-29EF-1EB5-E8499D0E5E75}"/>
              </a:ext>
            </a:extLst>
          </p:cNvPr>
          <p:cNvSpPr>
            <a:spLocks noGrp="1"/>
          </p:cNvSpPr>
          <p:nvPr>
            <p:ph idx="1"/>
          </p:nvPr>
        </p:nvSpPr>
        <p:spPr>
          <a:xfrm>
            <a:off x="838199" y="1825625"/>
            <a:ext cx="6113745" cy="4351338"/>
          </a:xfrm>
        </p:spPr>
        <p:txBody>
          <a:bodyPr vert="horz" lIns="91440" tIns="45720" rIns="91440" bIns="45720" rtlCol="0" anchor="t">
            <a:normAutofit fontScale="92500" lnSpcReduction="10000"/>
          </a:bodyPr>
          <a:lstStyle/>
          <a:p>
            <a:pPr marL="0" indent="0">
              <a:buNone/>
            </a:pPr>
            <a:r>
              <a:rPr lang="en-US" dirty="0"/>
              <a:t>You allowed participants on Qualtrics to enter state of residence as free text entry, resulting in e.g., Florida, as: </a:t>
            </a:r>
          </a:p>
          <a:p>
            <a:r>
              <a:rPr lang="en-US" dirty="0"/>
              <a:t>FL, Fl, Florida, FLORIDA</a:t>
            </a:r>
          </a:p>
          <a:p>
            <a:pPr marL="0" indent="0">
              <a:buNone/>
            </a:pPr>
            <a:endParaRPr lang="en-US" dirty="0"/>
          </a:p>
          <a:p>
            <a:pPr marL="0" indent="0">
              <a:buNone/>
            </a:pPr>
            <a:r>
              <a:rPr lang="en-US" b="1" dirty="0"/>
              <a:t>Goal: </a:t>
            </a:r>
            <a:r>
              <a:rPr lang="en-US" dirty="0"/>
              <a:t>Ideally you want them all to be two upper case letters. In words only (no code), describe your approach to solving the data problem above.</a:t>
            </a:r>
          </a:p>
        </p:txBody>
      </p:sp>
      <p:pic>
        <p:nvPicPr>
          <p:cNvPr id="5" name="Picture 4">
            <a:extLst>
              <a:ext uri="{FF2B5EF4-FFF2-40B4-BE49-F238E27FC236}">
                <a16:creationId xmlns:a16="http://schemas.microsoft.com/office/drawing/2014/main" id="{C6B9E051-BEED-4BD5-582D-619F20B00FFA}"/>
              </a:ext>
            </a:extLst>
          </p:cNvPr>
          <p:cNvPicPr>
            <a:picLocks noChangeAspect="1"/>
          </p:cNvPicPr>
          <p:nvPr/>
        </p:nvPicPr>
        <p:blipFill>
          <a:blip r:embed="rId2"/>
          <a:stretch>
            <a:fillRect/>
          </a:stretch>
        </p:blipFill>
        <p:spPr>
          <a:xfrm>
            <a:off x="7530885" y="1594960"/>
            <a:ext cx="3668080" cy="3668080"/>
          </a:xfrm>
          <a:prstGeom prst="rect">
            <a:avLst/>
          </a:prstGeom>
        </p:spPr>
      </p:pic>
    </p:spTree>
    <p:extLst>
      <p:ext uri="{BB962C8B-B14F-4D97-AF65-F5344CB8AC3E}">
        <p14:creationId xmlns:p14="http://schemas.microsoft.com/office/powerpoint/2010/main" val="243592019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3D55CC-D847-3D45-CDCA-40D56E59FE58}"/>
              </a:ext>
            </a:extLst>
          </p:cNvPr>
          <p:cNvSpPr>
            <a:spLocks noGrp="1"/>
          </p:cNvSpPr>
          <p:nvPr>
            <p:ph type="title"/>
          </p:nvPr>
        </p:nvSpPr>
        <p:spPr/>
        <p:txBody>
          <a:bodyPr/>
          <a:lstStyle/>
          <a:p>
            <a:r>
              <a:rPr lang="en-US" dirty="0"/>
              <a:t>Basic data types &amp; structures</a:t>
            </a:r>
          </a:p>
        </p:txBody>
      </p:sp>
      <p:sp>
        <p:nvSpPr>
          <p:cNvPr id="3" name="Content Placeholder 2">
            <a:extLst>
              <a:ext uri="{FF2B5EF4-FFF2-40B4-BE49-F238E27FC236}">
                <a16:creationId xmlns:a16="http://schemas.microsoft.com/office/drawing/2014/main" id="{076B3425-7277-8524-981F-BD10926D6E8D}"/>
              </a:ext>
            </a:extLst>
          </p:cNvPr>
          <p:cNvSpPr>
            <a:spLocks noGrp="1"/>
          </p:cNvSpPr>
          <p:nvPr>
            <p:ph idx="1"/>
          </p:nvPr>
        </p:nvSpPr>
        <p:spPr/>
        <p:txBody>
          <a:bodyPr>
            <a:normAutofit fontScale="92500"/>
          </a:bodyPr>
          <a:lstStyle/>
          <a:p>
            <a:r>
              <a:rPr lang="en-US" dirty="0"/>
              <a:t>Character: text data</a:t>
            </a:r>
          </a:p>
          <a:p>
            <a:r>
              <a:rPr lang="en-US" dirty="0"/>
              <a:t>Numeric: all real numbers with or without decimal values</a:t>
            </a:r>
          </a:p>
          <a:p>
            <a:r>
              <a:rPr lang="en-US" dirty="0"/>
              <a:t>Integer: real values without decimal points</a:t>
            </a:r>
          </a:p>
          <a:p>
            <a:r>
              <a:rPr lang="en-US" dirty="0"/>
              <a:t>Logical: TRUE, FALSE</a:t>
            </a:r>
          </a:p>
          <a:p>
            <a:r>
              <a:rPr lang="en-US" dirty="0"/>
              <a:t>Raw: raw bytes of data</a:t>
            </a:r>
          </a:p>
          <a:p>
            <a:r>
              <a:rPr lang="en-US" dirty="0"/>
              <a:t>List: named or numbered array of entries</a:t>
            </a:r>
          </a:p>
          <a:p>
            <a:r>
              <a:rPr lang="en-US" dirty="0"/>
              <a:t>Data frame and </a:t>
            </a:r>
            <a:r>
              <a:rPr lang="en-US" dirty="0" err="1"/>
              <a:t>tibble</a:t>
            </a:r>
            <a:r>
              <a:rPr lang="en-US" dirty="0"/>
              <a:t>: rectangular representation of data</a:t>
            </a:r>
          </a:p>
          <a:p>
            <a:r>
              <a:rPr lang="en-US" dirty="0"/>
              <a:t>Vector</a:t>
            </a:r>
          </a:p>
          <a:p>
            <a:r>
              <a:rPr lang="en-US" dirty="0"/>
              <a:t>Matrix</a:t>
            </a:r>
          </a:p>
        </p:txBody>
      </p:sp>
      <p:sp>
        <p:nvSpPr>
          <p:cNvPr id="5" name="TextBox 4">
            <a:extLst>
              <a:ext uri="{FF2B5EF4-FFF2-40B4-BE49-F238E27FC236}">
                <a16:creationId xmlns:a16="http://schemas.microsoft.com/office/drawing/2014/main" id="{38011DF5-E245-0C41-E25D-C61D54880AF0}"/>
              </a:ext>
            </a:extLst>
          </p:cNvPr>
          <p:cNvSpPr txBox="1"/>
          <p:nvPr/>
        </p:nvSpPr>
        <p:spPr>
          <a:xfrm>
            <a:off x="5255218" y="5992297"/>
            <a:ext cx="6098582" cy="369332"/>
          </a:xfrm>
          <a:prstGeom prst="rect">
            <a:avLst/>
          </a:prstGeom>
          <a:noFill/>
        </p:spPr>
        <p:txBody>
          <a:bodyPr wrap="square">
            <a:spAutoFit/>
          </a:bodyPr>
          <a:lstStyle/>
          <a:p>
            <a:pPr algn="r"/>
            <a:r>
              <a:rPr lang="en-US" dirty="0">
                <a:hlinkClick r:id="rId3"/>
              </a:rPr>
              <a:t>https://www.programiz.com/r/data-types</a:t>
            </a:r>
            <a:r>
              <a:rPr lang="en-US" dirty="0"/>
              <a:t> </a:t>
            </a:r>
          </a:p>
        </p:txBody>
      </p:sp>
    </p:spTree>
    <p:extLst>
      <p:ext uri="{BB962C8B-B14F-4D97-AF65-F5344CB8AC3E}">
        <p14:creationId xmlns:p14="http://schemas.microsoft.com/office/powerpoint/2010/main" val="169629066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E16F297-EE57-804A-8457-F393A9CDED97}"/>
              </a:ext>
            </a:extLst>
          </p:cNvPr>
          <p:cNvSpPr/>
          <p:nvPr/>
        </p:nvSpPr>
        <p:spPr>
          <a:xfrm>
            <a:off x="0" y="0"/>
            <a:ext cx="12192000" cy="6858000"/>
          </a:xfrm>
          <a:prstGeom prst="rect">
            <a:avLst/>
          </a:prstGeom>
          <a:solidFill>
            <a:srgbClr val="6BD9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EEFF4C7-80DE-8948-9035-7692B2DB5527}"/>
              </a:ext>
            </a:extLst>
          </p:cNvPr>
          <p:cNvSpPr>
            <a:spLocks noGrp="1"/>
          </p:cNvSpPr>
          <p:nvPr>
            <p:ph type="title"/>
          </p:nvPr>
        </p:nvSpPr>
        <p:spPr>
          <a:xfrm>
            <a:off x="838200" y="1840873"/>
            <a:ext cx="6318504" cy="1588127"/>
          </a:xfrm>
        </p:spPr>
        <p:txBody>
          <a:bodyPr>
            <a:normAutofit/>
          </a:bodyPr>
          <a:lstStyle/>
          <a:p>
            <a:r>
              <a:rPr lang="en-US" sz="4800" b="1" dirty="0"/>
              <a:t>Let’s jump into R</a:t>
            </a:r>
          </a:p>
        </p:txBody>
      </p:sp>
      <p:sp>
        <p:nvSpPr>
          <p:cNvPr id="7" name="Content Placeholder 6">
            <a:extLst>
              <a:ext uri="{FF2B5EF4-FFF2-40B4-BE49-F238E27FC236}">
                <a16:creationId xmlns:a16="http://schemas.microsoft.com/office/drawing/2014/main" id="{1A419C1F-F210-2F4F-89FC-1802B4499679}"/>
              </a:ext>
            </a:extLst>
          </p:cNvPr>
          <p:cNvSpPr>
            <a:spLocks noGrp="1"/>
          </p:cNvSpPr>
          <p:nvPr>
            <p:ph idx="1"/>
          </p:nvPr>
        </p:nvSpPr>
        <p:spPr>
          <a:xfrm>
            <a:off x="1011924" y="3429000"/>
            <a:ext cx="4480420" cy="1588127"/>
          </a:xfrm>
          <a:prstGeom prst="rect">
            <a:avLst/>
          </a:prstGeom>
        </p:spPr>
        <p:txBody>
          <a:bodyPr wrap="square">
            <a:spAutoFit/>
          </a:bodyPr>
          <a:lstStyle/>
          <a:p>
            <a:pPr marL="0" indent="0">
              <a:buNone/>
            </a:pPr>
            <a:r>
              <a:rPr lang="en-US" sz="3600" dirty="0"/>
              <a:t>Scan the QR code to view the code we will work with</a:t>
            </a:r>
          </a:p>
        </p:txBody>
      </p:sp>
      <p:pic>
        <p:nvPicPr>
          <p:cNvPr id="10" name="Picture 9" descr="Qr code&#10;&#10;Description automatically generated">
            <a:extLst>
              <a:ext uri="{FF2B5EF4-FFF2-40B4-BE49-F238E27FC236}">
                <a16:creationId xmlns:a16="http://schemas.microsoft.com/office/drawing/2014/main" id="{52FE2029-D736-0B5D-6E8B-76E2A95BC084}"/>
              </a:ext>
            </a:extLst>
          </p:cNvPr>
          <p:cNvPicPr>
            <a:picLocks noChangeAspect="1"/>
          </p:cNvPicPr>
          <p:nvPr/>
        </p:nvPicPr>
        <p:blipFill rotWithShape="1">
          <a:blip r:embed="rId3"/>
          <a:srcRect l="7859" t="7711" r="7159" b="8461"/>
          <a:stretch/>
        </p:blipFill>
        <p:spPr>
          <a:xfrm>
            <a:off x="7629312" y="1840873"/>
            <a:ext cx="3480887" cy="3433637"/>
          </a:xfrm>
          <a:prstGeom prst="rect">
            <a:avLst/>
          </a:prstGeom>
        </p:spPr>
      </p:pic>
    </p:spTree>
    <p:extLst>
      <p:ext uri="{BB962C8B-B14F-4D97-AF65-F5344CB8AC3E}">
        <p14:creationId xmlns:p14="http://schemas.microsoft.com/office/powerpoint/2010/main" val="345168125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BE102CF-B23E-4703-3158-4FEE704D35F6}"/>
              </a:ext>
            </a:extLst>
          </p:cNvPr>
          <p:cNvSpPr/>
          <p:nvPr/>
        </p:nvSpPr>
        <p:spPr>
          <a:xfrm>
            <a:off x="0" y="0"/>
            <a:ext cx="12192000" cy="6858000"/>
          </a:xfrm>
          <a:prstGeom prst="rect">
            <a:avLst/>
          </a:prstGeom>
          <a:solidFill>
            <a:srgbClr val="6BD9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tx1"/>
                </a:solidFill>
              </a:rPr>
              <a:t>Data Wrangling</a:t>
            </a:r>
          </a:p>
        </p:txBody>
      </p:sp>
    </p:spTree>
    <p:extLst>
      <p:ext uri="{BB962C8B-B14F-4D97-AF65-F5344CB8AC3E}">
        <p14:creationId xmlns:p14="http://schemas.microsoft.com/office/powerpoint/2010/main" val="118267007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16430F-3888-D54D-B50A-E7E5DDA5D322}"/>
              </a:ext>
            </a:extLst>
          </p:cNvPr>
          <p:cNvSpPr>
            <a:spLocks noGrp="1"/>
          </p:cNvSpPr>
          <p:nvPr>
            <p:ph type="title"/>
          </p:nvPr>
        </p:nvSpPr>
        <p:spPr/>
        <p:txBody>
          <a:bodyPr/>
          <a:lstStyle/>
          <a:p>
            <a:r>
              <a:rPr lang="en-US" dirty="0"/>
              <a:t>Uncleaned Data Problems</a:t>
            </a:r>
          </a:p>
        </p:txBody>
      </p:sp>
      <p:sp>
        <p:nvSpPr>
          <p:cNvPr id="3" name="Content Placeholder 2">
            <a:extLst>
              <a:ext uri="{FF2B5EF4-FFF2-40B4-BE49-F238E27FC236}">
                <a16:creationId xmlns:a16="http://schemas.microsoft.com/office/drawing/2014/main" id="{1AE4D179-AF74-314E-8F19-E9E2C86D42A6}"/>
              </a:ext>
            </a:extLst>
          </p:cNvPr>
          <p:cNvSpPr>
            <a:spLocks noGrp="1"/>
          </p:cNvSpPr>
          <p:nvPr>
            <p:ph idx="1"/>
          </p:nvPr>
        </p:nvSpPr>
        <p:spPr/>
        <p:txBody>
          <a:bodyPr>
            <a:normAutofit fontScale="92500" lnSpcReduction="10000"/>
          </a:bodyPr>
          <a:lstStyle/>
          <a:p>
            <a:r>
              <a:rPr lang="en-US" dirty="0"/>
              <a:t>In a perfect data-generating system, data are already tidy</a:t>
            </a:r>
          </a:p>
          <a:p>
            <a:endParaRPr lang="en-US" dirty="0"/>
          </a:p>
          <a:p>
            <a:r>
              <a:rPr lang="en-US" dirty="0"/>
              <a:t>In practice, we must first determine </a:t>
            </a:r>
          </a:p>
          <a:p>
            <a:pPr lvl="1"/>
            <a:r>
              <a:rPr lang="en-US" dirty="0"/>
              <a:t>data structure issues, including:</a:t>
            </a:r>
          </a:p>
          <a:p>
            <a:pPr lvl="2"/>
            <a:r>
              <a:rPr lang="en-US" dirty="0"/>
              <a:t>Column headers are values, not variable names.</a:t>
            </a:r>
          </a:p>
          <a:p>
            <a:pPr lvl="2"/>
            <a:r>
              <a:rPr lang="en-US" dirty="0"/>
              <a:t>Multiple variables are stored in one column.</a:t>
            </a:r>
          </a:p>
          <a:p>
            <a:pPr lvl="2"/>
            <a:r>
              <a:rPr lang="en-US" dirty="0"/>
              <a:t>Variables are stored in both rows and columns.</a:t>
            </a:r>
          </a:p>
          <a:p>
            <a:pPr lvl="2"/>
            <a:r>
              <a:rPr lang="en-US" dirty="0"/>
              <a:t>Multiple types of observational units are stored in the same table.</a:t>
            </a:r>
          </a:p>
          <a:p>
            <a:pPr lvl="2"/>
            <a:r>
              <a:rPr lang="en-US" dirty="0"/>
              <a:t>A single observational unit is stored in multiple tables.</a:t>
            </a:r>
          </a:p>
          <a:p>
            <a:pPr lvl="1"/>
            <a:r>
              <a:rPr lang="en-US" dirty="0"/>
              <a:t>Data quality issues</a:t>
            </a:r>
          </a:p>
          <a:p>
            <a:pPr lvl="2"/>
            <a:r>
              <a:rPr lang="en-US" dirty="0"/>
              <a:t>Values out of range</a:t>
            </a:r>
          </a:p>
          <a:p>
            <a:pPr lvl="2"/>
            <a:r>
              <a:rPr lang="en-US" dirty="0"/>
              <a:t>Improperly/inconsistently coded response options</a:t>
            </a:r>
          </a:p>
          <a:p>
            <a:pPr lvl="2"/>
            <a:r>
              <a:rPr lang="en-US" dirty="0"/>
              <a:t>Inconsistent records counts</a:t>
            </a:r>
          </a:p>
        </p:txBody>
      </p:sp>
    </p:spTree>
    <p:extLst>
      <p:ext uri="{BB962C8B-B14F-4D97-AF65-F5344CB8AC3E}">
        <p14:creationId xmlns:p14="http://schemas.microsoft.com/office/powerpoint/2010/main" val="408775817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E78C3C0-FD75-F8E6-024E-9DDBEF0D089D}"/>
              </a:ext>
            </a:extLst>
          </p:cNvPr>
          <p:cNvSpPr/>
          <p:nvPr/>
        </p:nvSpPr>
        <p:spPr>
          <a:xfrm>
            <a:off x="0" y="-2874"/>
            <a:ext cx="4382543" cy="6858000"/>
          </a:xfrm>
          <a:prstGeom prst="rect">
            <a:avLst/>
          </a:prstGeom>
          <a:solidFill>
            <a:srgbClr val="C4E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BC83ED"/>
              </a:solidFill>
            </a:endParaRPr>
          </a:p>
        </p:txBody>
      </p:sp>
      <p:pic>
        <p:nvPicPr>
          <p:cNvPr id="1026" name="Picture 2" descr="9 Introduction | R for Data Science">
            <a:extLst>
              <a:ext uri="{FF2B5EF4-FFF2-40B4-BE49-F238E27FC236}">
                <a16:creationId xmlns:a16="http://schemas.microsoft.com/office/drawing/2014/main" id="{0ECEB78A-62CC-2FEF-CADE-64A8E0FDFE77}"/>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626864" y="1571131"/>
            <a:ext cx="6894576" cy="2533756"/>
          </a:xfrm>
          <a:prstGeom prst="rect">
            <a:avLst/>
          </a:prstGeom>
          <a:noFill/>
          <a:extLst>
            <a:ext uri="{909E8E84-426E-40DD-AFC4-6F175D3DCCD1}">
              <a14:hiddenFill xmlns:a14="http://schemas.microsoft.com/office/drawing/2010/main">
                <a:solidFill>
                  <a:srgbClr val="FFFFFF"/>
                </a:solidFill>
              </a14:hiddenFill>
            </a:ext>
          </a:extLst>
        </p:spPr>
      </p:pic>
      <p:sp>
        <p:nvSpPr>
          <p:cNvPr id="10" name="Content Placeholder 2">
            <a:extLst>
              <a:ext uri="{FF2B5EF4-FFF2-40B4-BE49-F238E27FC236}">
                <a16:creationId xmlns:a16="http://schemas.microsoft.com/office/drawing/2014/main" id="{9E3AD914-B0C2-DD7A-003C-1A168A5FD024}"/>
              </a:ext>
            </a:extLst>
          </p:cNvPr>
          <p:cNvSpPr>
            <a:spLocks noGrp="1"/>
          </p:cNvSpPr>
          <p:nvPr>
            <p:ph idx="1"/>
          </p:nvPr>
        </p:nvSpPr>
        <p:spPr>
          <a:xfrm>
            <a:off x="4626864" y="4461260"/>
            <a:ext cx="6894576" cy="1428487"/>
          </a:xfrm>
        </p:spPr>
        <p:txBody>
          <a:bodyPr anchor="t">
            <a:normAutofit fontScale="92500"/>
          </a:bodyPr>
          <a:lstStyle/>
          <a:p>
            <a:r>
              <a:rPr lang="en-US" sz="2200" dirty="0"/>
              <a:t>The operations that carry your data from raw form, into something visualizable or analyzable</a:t>
            </a:r>
          </a:p>
          <a:p>
            <a:pPr lvl="1"/>
            <a:r>
              <a:rPr lang="en-US" sz="2200" dirty="0"/>
              <a:t>i.e., the data preparation phase of the research</a:t>
            </a:r>
          </a:p>
        </p:txBody>
      </p:sp>
      <p:sp>
        <p:nvSpPr>
          <p:cNvPr id="2" name="Title 1">
            <a:extLst>
              <a:ext uri="{FF2B5EF4-FFF2-40B4-BE49-F238E27FC236}">
                <a16:creationId xmlns:a16="http://schemas.microsoft.com/office/drawing/2014/main" id="{0795157B-96BE-8141-84CC-314898C0615F}"/>
              </a:ext>
            </a:extLst>
          </p:cNvPr>
          <p:cNvSpPr>
            <a:spLocks noGrp="1"/>
          </p:cNvSpPr>
          <p:nvPr>
            <p:ph type="title"/>
          </p:nvPr>
        </p:nvSpPr>
        <p:spPr>
          <a:xfrm>
            <a:off x="630936" y="640823"/>
            <a:ext cx="3419856" cy="5583148"/>
          </a:xfrm>
        </p:spPr>
        <p:txBody>
          <a:bodyPr anchor="ctr">
            <a:normAutofit/>
          </a:bodyPr>
          <a:lstStyle/>
          <a:p>
            <a:r>
              <a:rPr lang="en-US" dirty="0"/>
              <a:t>What is data wrangling?</a:t>
            </a:r>
          </a:p>
        </p:txBody>
      </p:sp>
    </p:spTree>
    <p:extLst>
      <p:ext uri="{BB962C8B-B14F-4D97-AF65-F5344CB8AC3E}">
        <p14:creationId xmlns:p14="http://schemas.microsoft.com/office/powerpoint/2010/main" val="40781284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95157B-96BE-8141-84CC-314898C0615F}"/>
              </a:ext>
            </a:extLst>
          </p:cNvPr>
          <p:cNvSpPr>
            <a:spLocks noGrp="1"/>
          </p:cNvSpPr>
          <p:nvPr>
            <p:ph type="title"/>
          </p:nvPr>
        </p:nvSpPr>
        <p:spPr/>
        <p:txBody>
          <a:bodyPr/>
          <a:lstStyle/>
          <a:p>
            <a:r>
              <a:rPr lang="en-US" dirty="0"/>
              <a:t>What is tidy data?</a:t>
            </a:r>
          </a:p>
        </p:txBody>
      </p:sp>
      <p:sp>
        <p:nvSpPr>
          <p:cNvPr id="4" name="TextBox 3">
            <a:extLst>
              <a:ext uri="{FF2B5EF4-FFF2-40B4-BE49-F238E27FC236}">
                <a16:creationId xmlns:a16="http://schemas.microsoft.com/office/drawing/2014/main" id="{524903A0-6376-9641-8A20-B1B35679FC22}"/>
              </a:ext>
            </a:extLst>
          </p:cNvPr>
          <p:cNvSpPr txBox="1"/>
          <p:nvPr/>
        </p:nvSpPr>
        <p:spPr>
          <a:xfrm>
            <a:off x="8959279" y="6262175"/>
            <a:ext cx="3044423" cy="369332"/>
          </a:xfrm>
          <a:prstGeom prst="rect">
            <a:avLst/>
          </a:prstGeom>
          <a:noFill/>
        </p:spPr>
        <p:txBody>
          <a:bodyPr wrap="none" rtlCol="0">
            <a:spAutoFit/>
          </a:bodyPr>
          <a:lstStyle/>
          <a:p>
            <a:r>
              <a:rPr lang="en-US" b="1" dirty="0">
                <a:latin typeface="Arial" panose="020B0604020202020204" pitchFamily="34" charset="0"/>
                <a:cs typeface="Arial" panose="020B0604020202020204" pitchFamily="34" charset="0"/>
              </a:rPr>
              <a:t>Source: </a:t>
            </a:r>
            <a:r>
              <a:rPr lang="en-US" dirty="0">
                <a:latin typeface="Arial" panose="020B0604020202020204" pitchFamily="34" charset="0"/>
                <a:cs typeface="Arial" panose="020B0604020202020204" pitchFamily="34" charset="0"/>
                <a:hlinkClick r:id="rId3"/>
              </a:rPr>
              <a:t>R for Data Science</a:t>
            </a:r>
            <a:endParaRPr lang="en-US" dirty="0">
              <a:latin typeface="Arial" panose="020B0604020202020204" pitchFamily="34" charset="0"/>
              <a:cs typeface="Arial" panose="020B0604020202020204" pitchFamily="34" charset="0"/>
            </a:endParaRPr>
          </a:p>
        </p:txBody>
      </p:sp>
      <p:graphicFrame>
        <p:nvGraphicFramePr>
          <p:cNvPr id="3" name="Table 4">
            <a:extLst>
              <a:ext uri="{FF2B5EF4-FFF2-40B4-BE49-F238E27FC236}">
                <a16:creationId xmlns:a16="http://schemas.microsoft.com/office/drawing/2014/main" id="{40E289C9-0361-0B4B-85EA-B50596ACFC71}"/>
              </a:ext>
            </a:extLst>
          </p:cNvPr>
          <p:cNvGraphicFramePr>
            <a:graphicFrameLocks noGrp="1"/>
          </p:cNvGraphicFramePr>
          <p:nvPr>
            <p:extLst>
              <p:ext uri="{D42A27DB-BD31-4B8C-83A1-F6EECF244321}">
                <p14:modId xmlns:p14="http://schemas.microsoft.com/office/powerpoint/2010/main" val="2767490200"/>
              </p:ext>
            </p:extLst>
          </p:nvPr>
        </p:nvGraphicFramePr>
        <p:xfrm>
          <a:off x="5735275" y="2441132"/>
          <a:ext cx="5908645" cy="1483360"/>
        </p:xfrm>
        <a:graphic>
          <a:graphicData uri="http://schemas.openxmlformats.org/drawingml/2006/table">
            <a:tbl>
              <a:tblPr firstRow="1" bandRow="1">
                <a:tableStyleId>{073A0DAA-6AF3-43AB-8588-CEC1D06C72B9}</a:tableStyleId>
              </a:tblPr>
              <a:tblGrid>
                <a:gridCol w="1152087">
                  <a:extLst>
                    <a:ext uri="{9D8B030D-6E8A-4147-A177-3AD203B41FA5}">
                      <a16:colId xmlns:a16="http://schemas.microsoft.com/office/drawing/2014/main" val="3858961624"/>
                    </a:ext>
                  </a:extLst>
                </a:gridCol>
                <a:gridCol w="1238379">
                  <a:extLst>
                    <a:ext uri="{9D8B030D-6E8A-4147-A177-3AD203B41FA5}">
                      <a16:colId xmlns:a16="http://schemas.microsoft.com/office/drawing/2014/main" val="2845236023"/>
                    </a:ext>
                  </a:extLst>
                </a:gridCol>
                <a:gridCol w="2225267">
                  <a:extLst>
                    <a:ext uri="{9D8B030D-6E8A-4147-A177-3AD203B41FA5}">
                      <a16:colId xmlns:a16="http://schemas.microsoft.com/office/drawing/2014/main" val="1514795008"/>
                    </a:ext>
                  </a:extLst>
                </a:gridCol>
                <a:gridCol w="1292912">
                  <a:extLst>
                    <a:ext uri="{9D8B030D-6E8A-4147-A177-3AD203B41FA5}">
                      <a16:colId xmlns:a16="http://schemas.microsoft.com/office/drawing/2014/main" val="83958488"/>
                    </a:ext>
                  </a:extLst>
                </a:gridCol>
              </a:tblGrid>
              <a:tr h="370840">
                <a:tc>
                  <a:txBody>
                    <a:bodyPr/>
                    <a:lstStyle/>
                    <a:p>
                      <a:pPr algn="ctr"/>
                      <a:r>
                        <a:rPr lang="en-US" sz="1200" dirty="0"/>
                        <a:t>participant</a:t>
                      </a:r>
                    </a:p>
                  </a:txBody>
                  <a:tcPr/>
                </a:tc>
                <a:tc>
                  <a:txBody>
                    <a:bodyPr/>
                    <a:lstStyle/>
                    <a:p>
                      <a:pPr algn="ctr"/>
                      <a:r>
                        <a:rPr lang="en-US" sz="1200" dirty="0"/>
                        <a:t>condition</a:t>
                      </a:r>
                    </a:p>
                  </a:txBody>
                  <a:tcPr/>
                </a:tc>
                <a:tc>
                  <a:txBody>
                    <a:bodyPr/>
                    <a:lstStyle/>
                    <a:p>
                      <a:pPr algn="ctr"/>
                      <a:r>
                        <a:rPr lang="en-US" sz="1200" dirty="0" err="1"/>
                        <a:t>avg_response_time</a:t>
                      </a:r>
                      <a:endParaRPr lang="en-US" sz="1200" dirty="0"/>
                    </a:p>
                  </a:txBody>
                  <a:tcPr/>
                </a:tc>
                <a:tc>
                  <a:txBody>
                    <a:bodyPr/>
                    <a:lstStyle/>
                    <a:p>
                      <a:pPr algn="ctr"/>
                      <a:r>
                        <a:rPr lang="en-US" sz="1200" dirty="0" err="1"/>
                        <a:t>perc_accur</a:t>
                      </a:r>
                      <a:endParaRPr lang="en-US" sz="1200" dirty="0"/>
                    </a:p>
                  </a:txBody>
                  <a:tcPr/>
                </a:tc>
                <a:extLst>
                  <a:ext uri="{0D108BD9-81ED-4DB2-BD59-A6C34878D82A}">
                    <a16:rowId xmlns:a16="http://schemas.microsoft.com/office/drawing/2014/main" val="3452996006"/>
                  </a:ext>
                </a:extLst>
              </a:tr>
              <a:tr h="370840">
                <a:tc>
                  <a:txBody>
                    <a:bodyPr/>
                    <a:lstStyle/>
                    <a:p>
                      <a:pPr algn="ctr"/>
                      <a:r>
                        <a:rPr lang="en-US" dirty="0"/>
                        <a:t>9991</a:t>
                      </a:r>
                    </a:p>
                  </a:txBody>
                  <a:tcPr/>
                </a:tc>
                <a:tc>
                  <a:txBody>
                    <a:bodyPr/>
                    <a:lstStyle/>
                    <a:p>
                      <a:pPr algn="ctr"/>
                      <a:r>
                        <a:rPr lang="en-US" dirty="0"/>
                        <a:t>control</a:t>
                      </a:r>
                    </a:p>
                  </a:txBody>
                  <a:tcPr/>
                </a:tc>
                <a:tc>
                  <a:txBody>
                    <a:bodyPr/>
                    <a:lstStyle/>
                    <a:p>
                      <a:pPr algn="ctr"/>
                      <a:r>
                        <a:rPr lang="en-US" dirty="0"/>
                        <a:t>506</a:t>
                      </a:r>
                    </a:p>
                  </a:txBody>
                  <a:tcPr/>
                </a:tc>
                <a:tc>
                  <a:txBody>
                    <a:bodyPr/>
                    <a:lstStyle/>
                    <a:p>
                      <a:pPr algn="ctr"/>
                      <a:r>
                        <a:rPr lang="en-US" dirty="0"/>
                        <a:t>90</a:t>
                      </a:r>
                    </a:p>
                  </a:txBody>
                  <a:tcPr/>
                </a:tc>
                <a:extLst>
                  <a:ext uri="{0D108BD9-81ED-4DB2-BD59-A6C34878D82A}">
                    <a16:rowId xmlns:a16="http://schemas.microsoft.com/office/drawing/2014/main" val="871484209"/>
                  </a:ext>
                </a:extLst>
              </a:tr>
              <a:tr h="370840">
                <a:tc>
                  <a:txBody>
                    <a:bodyPr/>
                    <a:lstStyle/>
                    <a:p>
                      <a:pPr algn="ctr"/>
                      <a:r>
                        <a:rPr lang="en-US" dirty="0"/>
                        <a:t>9992</a:t>
                      </a:r>
                    </a:p>
                  </a:txBody>
                  <a:tcPr/>
                </a:tc>
                <a:tc>
                  <a:txBody>
                    <a:bodyPr/>
                    <a:lstStyle/>
                    <a:p>
                      <a:pPr algn="ctr"/>
                      <a:r>
                        <a:rPr lang="en-US" dirty="0"/>
                        <a:t>active</a:t>
                      </a:r>
                    </a:p>
                  </a:txBody>
                  <a:tcPr/>
                </a:tc>
                <a:tc>
                  <a:txBody>
                    <a:bodyPr/>
                    <a:lstStyle/>
                    <a:p>
                      <a:pPr algn="ctr"/>
                      <a:r>
                        <a:rPr lang="en-US" dirty="0"/>
                        <a:t>516</a:t>
                      </a:r>
                    </a:p>
                  </a:txBody>
                  <a:tcPr/>
                </a:tc>
                <a:tc>
                  <a:txBody>
                    <a:bodyPr/>
                    <a:lstStyle/>
                    <a:p>
                      <a:pPr algn="ctr"/>
                      <a:r>
                        <a:rPr lang="en-US" dirty="0"/>
                        <a:t>96</a:t>
                      </a:r>
                    </a:p>
                  </a:txBody>
                  <a:tcPr/>
                </a:tc>
                <a:extLst>
                  <a:ext uri="{0D108BD9-81ED-4DB2-BD59-A6C34878D82A}">
                    <a16:rowId xmlns:a16="http://schemas.microsoft.com/office/drawing/2014/main" val="1576047319"/>
                  </a:ext>
                </a:extLst>
              </a:tr>
              <a:tr h="370840">
                <a:tc>
                  <a:txBody>
                    <a:bodyPr/>
                    <a:lstStyle/>
                    <a:p>
                      <a:pPr algn="ctr"/>
                      <a:r>
                        <a:rPr lang="en-US" dirty="0"/>
                        <a:t>9993</a:t>
                      </a:r>
                    </a:p>
                  </a:txBody>
                  <a:tcPr/>
                </a:tc>
                <a:tc>
                  <a:txBody>
                    <a:bodyPr/>
                    <a:lstStyle/>
                    <a:p>
                      <a:pPr algn="ctr"/>
                      <a:r>
                        <a:rPr lang="en-US" dirty="0"/>
                        <a:t>control</a:t>
                      </a:r>
                    </a:p>
                  </a:txBody>
                  <a:tcPr/>
                </a:tc>
                <a:tc>
                  <a:txBody>
                    <a:bodyPr/>
                    <a:lstStyle/>
                    <a:p>
                      <a:pPr algn="ctr"/>
                      <a:r>
                        <a:rPr lang="en-US" dirty="0"/>
                        <a:t>526</a:t>
                      </a:r>
                    </a:p>
                  </a:txBody>
                  <a:tcPr/>
                </a:tc>
                <a:tc>
                  <a:txBody>
                    <a:bodyPr/>
                    <a:lstStyle/>
                    <a:p>
                      <a:pPr algn="ctr"/>
                      <a:r>
                        <a:rPr lang="en-US" dirty="0"/>
                        <a:t>99</a:t>
                      </a:r>
                    </a:p>
                  </a:txBody>
                  <a:tcPr/>
                </a:tc>
                <a:extLst>
                  <a:ext uri="{0D108BD9-81ED-4DB2-BD59-A6C34878D82A}">
                    <a16:rowId xmlns:a16="http://schemas.microsoft.com/office/drawing/2014/main" val="2425507892"/>
                  </a:ext>
                </a:extLst>
              </a:tr>
            </a:tbl>
          </a:graphicData>
        </a:graphic>
      </p:graphicFrame>
      <p:sp>
        <p:nvSpPr>
          <p:cNvPr id="5" name="TextBox 4">
            <a:extLst>
              <a:ext uri="{FF2B5EF4-FFF2-40B4-BE49-F238E27FC236}">
                <a16:creationId xmlns:a16="http://schemas.microsoft.com/office/drawing/2014/main" id="{43D592B2-0171-5D4D-97F6-F57F5CE6EF13}"/>
              </a:ext>
            </a:extLst>
          </p:cNvPr>
          <p:cNvSpPr txBox="1"/>
          <p:nvPr/>
        </p:nvSpPr>
        <p:spPr>
          <a:xfrm>
            <a:off x="432600" y="2539497"/>
            <a:ext cx="5337808" cy="2246769"/>
          </a:xfrm>
          <a:prstGeom prst="rect">
            <a:avLst/>
          </a:prstGeom>
          <a:noFill/>
        </p:spPr>
        <p:txBody>
          <a:bodyPr wrap="none" rtlCol="0">
            <a:spAutoFit/>
          </a:bodyPr>
          <a:lstStyle/>
          <a:p>
            <a:r>
              <a:rPr lang="en-US" sz="2800" dirty="0"/>
              <a:t>Every column is a variable.</a:t>
            </a:r>
          </a:p>
          <a:p>
            <a:endParaRPr lang="en-US" sz="2800" dirty="0"/>
          </a:p>
          <a:p>
            <a:r>
              <a:rPr lang="en-US" sz="2800" dirty="0"/>
              <a:t>Every row is an observation.</a:t>
            </a:r>
          </a:p>
          <a:p>
            <a:endParaRPr lang="en-US" sz="2800" dirty="0"/>
          </a:p>
          <a:p>
            <a:r>
              <a:rPr lang="en-US" sz="2800" dirty="0"/>
              <a:t>Every cell is a single value.</a:t>
            </a:r>
          </a:p>
        </p:txBody>
      </p:sp>
      <p:cxnSp>
        <p:nvCxnSpPr>
          <p:cNvPr id="7" name="Elbow Connector 6">
            <a:extLst>
              <a:ext uri="{FF2B5EF4-FFF2-40B4-BE49-F238E27FC236}">
                <a16:creationId xmlns:a16="http://schemas.microsoft.com/office/drawing/2014/main" id="{19F16C01-C36E-994F-9184-47E965829563}"/>
              </a:ext>
            </a:extLst>
          </p:cNvPr>
          <p:cNvCxnSpPr>
            <a:stCxn id="5" idx="0"/>
            <a:endCxn id="3" idx="0"/>
          </p:cNvCxnSpPr>
          <p:nvPr/>
        </p:nvCxnSpPr>
        <p:spPr>
          <a:xfrm rot="5400000" flipH="1" flipV="1">
            <a:off x="5846368" y="-303731"/>
            <a:ext cx="98365" cy="5588093"/>
          </a:xfrm>
          <a:prstGeom prst="bentConnector3">
            <a:avLst>
              <a:gd name="adj1" fmla="val 332400"/>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B13A716A-CB7C-9E47-BCA5-5D3E4ADAD4D1}"/>
              </a:ext>
            </a:extLst>
          </p:cNvPr>
          <p:cNvCxnSpPr>
            <a:cxnSpLocks/>
          </p:cNvCxnSpPr>
          <p:nvPr/>
        </p:nvCxnSpPr>
        <p:spPr>
          <a:xfrm flipV="1">
            <a:off x="5413248" y="3901440"/>
            <a:ext cx="499872" cy="573024"/>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5714276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AD37E6-05FB-EB73-12F4-4A2132E46FA4}"/>
              </a:ext>
            </a:extLst>
          </p:cNvPr>
          <p:cNvSpPr>
            <a:spLocks noGrp="1"/>
          </p:cNvSpPr>
          <p:nvPr>
            <p:ph type="title"/>
          </p:nvPr>
        </p:nvSpPr>
        <p:spPr/>
        <p:txBody>
          <a:bodyPr/>
          <a:lstStyle/>
          <a:p>
            <a:r>
              <a:rPr lang="en-US" dirty="0"/>
              <a:t>Typical data wrangling operations</a:t>
            </a:r>
          </a:p>
        </p:txBody>
      </p:sp>
      <p:sp>
        <p:nvSpPr>
          <p:cNvPr id="3" name="Content Placeholder 2">
            <a:extLst>
              <a:ext uri="{FF2B5EF4-FFF2-40B4-BE49-F238E27FC236}">
                <a16:creationId xmlns:a16="http://schemas.microsoft.com/office/drawing/2014/main" id="{071F915C-0A0A-9B22-7647-1D5961529D57}"/>
              </a:ext>
            </a:extLst>
          </p:cNvPr>
          <p:cNvSpPr>
            <a:spLocks noGrp="1"/>
          </p:cNvSpPr>
          <p:nvPr>
            <p:ph idx="1"/>
          </p:nvPr>
        </p:nvSpPr>
        <p:spPr>
          <a:xfrm>
            <a:off x="838200" y="1825625"/>
            <a:ext cx="5341219" cy="4351338"/>
          </a:xfrm>
        </p:spPr>
        <p:txBody>
          <a:bodyPr>
            <a:normAutofit fontScale="92500" lnSpcReduction="10000"/>
          </a:bodyPr>
          <a:lstStyle/>
          <a:p>
            <a:r>
              <a:rPr lang="en-US" dirty="0"/>
              <a:t>Data exploration</a:t>
            </a:r>
          </a:p>
          <a:p>
            <a:pPr lvl="1"/>
            <a:r>
              <a:rPr lang="en-US" dirty="0"/>
              <a:t>Plotting, descriptive stats</a:t>
            </a:r>
          </a:p>
          <a:p>
            <a:r>
              <a:rPr lang="en-US" dirty="0"/>
              <a:t>Dealing with missing data</a:t>
            </a:r>
          </a:p>
          <a:p>
            <a:pPr lvl="1"/>
            <a:r>
              <a:rPr lang="en-US" dirty="0"/>
              <a:t>Impute missing data, insert missing codes (-999)</a:t>
            </a:r>
          </a:p>
          <a:p>
            <a:r>
              <a:rPr lang="en-US" dirty="0"/>
              <a:t>Reshaping data</a:t>
            </a:r>
          </a:p>
          <a:p>
            <a:pPr lvl="1"/>
            <a:r>
              <a:rPr lang="en-US" dirty="0"/>
              <a:t>Add columns (e.g., create flag is missing more than 10 records)</a:t>
            </a:r>
          </a:p>
          <a:p>
            <a:pPr lvl="1"/>
            <a:r>
              <a:rPr lang="en-US" dirty="0"/>
              <a:t>Update column names (id = </a:t>
            </a:r>
            <a:r>
              <a:rPr lang="en-US" dirty="0" err="1"/>
              <a:t>participant_id</a:t>
            </a:r>
            <a:r>
              <a:rPr lang="en-US" dirty="0"/>
              <a:t>)</a:t>
            </a:r>
          </a:p>
          <a:p>
            <a:pPr lvl="1"/>
            <a:r>
              <a:rPr lang="en-US" dirty="0"/>
              <a:t>Converting between long and wide format</a:t>
            </a:r>
          </a:p>
        </p:txBody>
      </p:sp>
      <p:pic>
        <p:nvPicPr>
          <p:cNvPr id="13314" name="Picture 2">
            <a:extLst>
              <a:ext uri="{FF2B5EF4-FFF2-40B4-BE49-F238E27FC236}">
                <a16:creationId xmlns:a16="http://schemas.microsoft.com/office/drawing/2014/main" id="{2367F63E-E017-AC30-A3D2-743B9DAC3A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28046" y="1716096"/>
            <a:ext cx="4570396" cy="45703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456848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AD37E6-05FB-EB73-12F4-4A2132E46FA4}"/>
              </a:ext>
            </a:extLst>
          </p:cNvPr>
          <p:cNvSpPr>
            <a:spLocks noGrp="1"/>
          </p:cNvSpPr>
          <p:nvPr>
            <p:ph type="title"/>
          </p:nvPr>
        </p:nvSpPr>
        <p:spPr/>
        <p:txBody>
          <a:bodyPr/>
          <a:lstStyle/>
          <a:p>
            <a:r>
              <a:rPr lang="en-US" dirty="0"/>
              <a:t>Typical data wrangling operations</a:t>
            </a:r>
          </a:p>
        </p:txBody>
      </p:sp>
      <p:sp>
        <p:nvSpPr>
          <p:cNvPr id="3" name="Content Placeholder 2">
            <a:extLst>
              <a:ext uri="{FF2B5EF4-FFF2-40B4-BE49-F238E27FC236}">
                <a16:creationId xmlns:a16="http://schemas.microsoft.com/office/drawing/2014/main" id="{071F915C-0A0A-9B22-7647-1D5961529D57}"/>
              </a:ext>
            </a:extLst>
          </p:cNvPr>
          <p:cNvSpPr>
            <a:spLocks noGrp="1"/>
          </p:cNvSpPr>
          <p:nvPr>
            <p:ph idx="1"/>
          </p:nvPr>
        </p:nvSpPr>
        <p:spPr/>
        <p:txBody>
          <a:bodyPr>
            <a:normAutofit/>
          </a:bodyPr>
          <a:lstStyle/>
          <a:p>
            <a:r>
              <a:rPr lang="en-US" dirty="0"/>
              <a:t>Filtering data</a:t>
            </a:r>
          </a:p>
          <a:p>
            <a:pPr lvl="1"/>
            <a:r>
              <a:rPr lang="en-US" dirty="0"/>
              <a:t>Remove specific observations, by column or row</a:t>
            </a:r>
          </a:p>
          <a:p>
            <a:r>
              <a:rPr lang="en-US" dirty="0"/>
              <a:t>Merging/matching data from various sources</a:t>
            </a:r>
          </a:p>
          <a:p>
            <a:pPr lvl="1"/>
            <a:r>
              <a:rPr lang="en-US" dirty="0"/>
              <a:t>Join data by common id(s) in various ways (more on next slides)</a:t>
            </a:r>
          </a:p>
          <a:p>
            <a:pPr lvl="1"/>
            <a:r>
              <a:rPr lang="en-US" dirty="0">
                <a:hlinkClick r:id="rId2"/>
              </a:rPr>
              <a:t>https://dplyr.tidyverse.org/articles/two-table.html</a:t>
            </a:r>
            <a:r>
              <a:rPr lang="en-US" dirty="0"/>
              <a:t> </a:t>
            </a:r>
          </a:p>
          <a:p>
            <a:r>
              <a:rPr lang="en-US" dirty="0"/>
              <a:t>Other wrangling</a:t>
            </a:r>
          </a:p>
          <a:p>
            <a:pPr lvl="1"/>
            <a:r>
              <a:rPr lang="en-US" dirty="0"/>
              <a:t>Feature engineering</a:t>
            </a:r>
          </a:p>
          <a:p>
            <a:pPr lvl="2"/>
            <a:r>
              <a:rPr lang="en-US" dirty="0"/>
              <a:t>E.g., Add ‘features’ of date as new columns (e.g., what is day of week for 10/13/2020)</a:t>
            </a:r>
          </a:p>
          <a:p>
            <a:endParaRPr lang="en-US" dirty="0"/>
          </a:p>
        </p:txBody>
      </p:sp>
    </p:spTree>
    <p:extLst>
      <p:ext uri="{BB962C8B-B14F-4D97-AF65-F5344CB8AC3E}">
        <p14:creationId xmlns:p14="http://schemas.microsoft.com/office/powerpoint/2010/main" val="35820148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5F2CC9-9E7B-0BBF-24F9-498417D1809A}"/>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5EE1F212-1E27-86F1-0D01-8A4DAB9714EC}"/>
              </a:ext>
            </a:extLst>
          </p:cNvPr>
          <p:cNvSpPr>
            <a:spLocks noGrp="1"/>
          </p:cNvSpPr>
          <p:nvPr>
            <p:ph idx="1"/>
          </p:nvPr>
        </p:nvSpPr>
        <p:spPr>
          <a:xfrm>
            <a:off x="838200" y="1825625"/>
            <a:ext cx="4904232" cy="4351338"/>
          </a:xfrm>
        </p:spPr>
        <p:txBody>
          <a:bodyPr>
            <a:noAutofit/>
          </a:bodyPr>
          <a:lstStyle/>
          <a:p>
            <a:r>
              <a:rPr lang="en-US" sz="1800" dirty="0">
                <a:latin typeface="+mj-lt"/>
                <a:cs typeface="Arial" panose="020B0604020202020204" pitchFamily="34" charset="0"/>
              </a:rPr>
              <a:t>What is Reproducible Science?</a:t>
            </a:r>
          </a:p>
          <a:p>
            <a:r>
              <a:rPr lang="en-US" sz="1800" dirty="0">
                <a:latin typeface="+mj-lt"/>
                <a:cs typeface="Arial" panose="020B0604020202020204" pitchFamily="34" charset="0"/>
              </a:rPr>
              <a:t>Reproducible &amp; FAIR Data Workflows</a:t>
            </a:r>
          </a:p>
          <a:p>
            <a:r>
              <a:rPr lang="en-US" sz="1800" dirty="0">
                <a:latin typeface="+mj-lt"/>
                <a:cs typeface="Arial" panose="020B0604020202020204" pitchFamily="34" charset="0"/>
              </a:rPr>
              <a:t>Tools Supporting Reproducible Science, Overview of available tools</a:t>
            </a:r>
          </a:p>
          <a:p>
            <a:pPr lvl="1"/>
            <a:r>
              <a:rPr lang="en-US" sz="1800" b="1" dirty="0">
                <a:latin typeface="+mj-lt"/>
                <a:cs typeface="Arial" panose="020B0604020202020204" pitchFamily="34" charset="0"/>
              </a:rPr>
              <a:t>Skill 1: Using Reference Management Software</a:t>
            </a:r>
          </a:p>
          <a:p>
            <a:pPr lvl="1"/>
            <a:r>
              <a:rPr lang="en-US" sz="1800" b="1" dirty="0">
                <a:latin typeface="+mj-lt"/>
                <a:cs typeface="Arial" panose="020B0604020202020204" pitchFamily="34" charset="0"/>
              </a:rPr>
              <a:t>Skill 2: Using Git (and </a:t>
            </a:r>
            <a:r>
              <a:rPr lang="en-US" sz="1800" b="1" dirty="0" err="1">
                <a:latin typeface="+mj-lt"/>
                <a:cs typeface="Arial" panose="020B0604020202020204" pitchFamily="34" charset="0"/>
              </a:rPr>
              <a:t>Github</a:t>
            </a:r>
            <a:r>
              <a:rPr lang="en-US" sz="1800" b="1" dirty="0">
                <a:latin typeface="+mj-lt"/>
                <a:cs typeface="Arial" panose="020B0604020202020204" pitchFamily="34" charset="0"/>
              </a:rPr>
              <a:t>) for code management and collaboration</a:t>
            </a:r>
          </a:p>
          <a:p>
            <a:r>
              <a:rPr lang="en-US" sz="1800" dirty="0">
                <a:latin typeface="+mj-lt"/>
                <a:cs typeface="Arial" panose="020B0604020202020204" pitchFamily="34" charset="0"/>
              </a:rPr>
              <a:t>Orientation to R, RStudio, </a:t>
            </a:r>
            <a:r>
              <a:rPr lang="en-US" sz="1800" dirty="0" err="1">
                <a:latin typeface="+mj-lt"/>
                <a:cs typeface="Arial" panose="020B0604020202020204" pitchFamily="34" charset="0"/>
              </a:rPr>
              <a:t>RMarkdown</a:t>
            </a:r>
            <a:endParaRPr lang="en-US" sz="1800" dirty="0">
              <a:latin typeface="+mj-lt"/>
              <a:cs typeface="Arial" panose="020B0604020202020204" pitchFamily="34" charset="0"/>
            </a:endParaRPr>
          </a:p>
          <a:p>
            <a:pPr lvl="1"/>
            <a:r>
              <a:rPr lang="en-US" sz="1800" b="1" dirty="0">
                <a:latin typeface="+mj-lt"/>
                <a:cs typeface="Arial" panose="020B0604020202020204" pitchFamily="34" charset="0"/>
              </a:rPr>
              <a:t>Skill 3: R syntax primer</a:t>
            </a:r>
          </a:p>
        </p:txBody>
      </p:sp>
      <p:sp>
        <p:nvSpPr>
          <p:cNvPr id="5" name="TextBox 4">
            <a:extLst>
              <a:ext uri="{FF2B5EF4-FFF2-40B4-BE49-F238E27FC236}">
                <a16:creationId xmlns:a16="http://schemas.microsoft.com/office/drawing/2014/main" id="{09C4D8A3-F945-1E3C-4E03-19DB06B97E16}"/>
              </a:ext>
            </a:extLst>
          </p:cNvPr>
          <p:cNvSpPr txBox="1"/>
          <p:nvPr/>
        </p:nvSpPr>
        <p:spPr>
          <a:xfrm>
            <a:off x="6306312" y="1825625"/>
            <a:ext cx="4669536" cy="3416320"/>
          </a:xfrm>
          <a:prstGeom prst="rect">
            <a:avLst/>
          </a:prstGeom>
          <a:noFill/>
        </p:spPr>
        <p:txBody>
          <a:bodyPr wrap="square">
            <a:spAutoFit/>
          </a:bodyPr>
          <a:lstStyle/>
          <a:p>
            <a:pPr marL="285750" indent="-285750">
              <a:buFont typeface="Arial" panose="020B0604020202020204" pitchFamily="34" charset="0"/>
              <a:buChar char="•"/>
            </a:pPr>
            <a:r>
              <a:rPr lang="en-US" sz="1800" dirty="0">
                <a:latin typeface="+mj-lt"/>
                <a:cs typeface="Arial" panose="020B0604020202020204" pitchFamily="34" charset="0"/>
              </a:rPr>
              <a:t>Data wrangling and visualization of Big Data</a:t>
            </a:r>
          </a:p>
          <a:p>
            <a:pPr marL="742950" lvl="1" indent="-285750">
              <a:buFont typeface="Arial" panose="020B0604020202020204" pitchFamily="34" charset="0"/>
              <a:buChar char="•"/>
            </a:pPr>
            <a:r>
              <a:rPr lang="en-US" sz="1800" b="1" dirty="0">
                <a:latin typeface="+mj-lt"/>
                <a:cs typeface="Arial" panose="020B0604020202020204" pitchFamily="34" charset="0"/>
              </a:rPr>
              <a:t>Skill 4: Data wrangling the Google Mobility dataset</a:t>
            </a:r>
          </a:p>
          <a:p>
            <a:pPr marL="285750" indent="-285750">
              <a:buFont typeface="Arial" panose="020B0604020202020204" pitchFamily="34" charset="0"/>
              <a:buChar char="•"/>
            </a:pPr>
            <a:r>
              <a:rPr lang="en-US" sz="1800" dirty="0">
                <a:latin typeface="+mj-lt"/>
                <a:cs typeface="Arial" panose="020B0604020202020204" pitchFamily="34" charset="0"/>
              </a:rPr>
              <a:t>Interacting with APIs and JSON data</a:t>
            </a:r>
          </a:p>
          <a:p>
            <a:pPr marL="742950" lvl="1" indent="-285750">
              <a:buFont typeface="Arial" panose="020B0604020202020204" pitchFamily="34" charset="0"/>
              <a:buChar char="•"/>
            </a:pPr>
            <a:r>
              <a:rPr lang="en-US" sz="1800" b="1" dirty="0">
                <a:latin typeface="+mj-lt"/>
                <a:cs typeface="Arial" panose="020B0604020202020204" pitchFamily="34" charset="0"/>
              </a:rPr>
              <a:t>Skill 5: querying API for results and data aggregation</a:t>
            </a:r>
          </a:p>
          <a:p>
            <a:pPr marL="285750" indent="-285750">
              <a:buFont typeface="Arial" panose="020B0604020202020204" pitchFamily="34" charset="0"/>
              <a:buChar char="•"/>
            </a:pPr>
            <a:r>
              <a:rPr lang="en-US" sz="1800" dirty="0">
                <a:latin typeface="+mj-lt"/>
                <a:cs typeface="Arial" panose="020B0604020202020204" pitchFamily="34" charset="0"/>
              </a:rPr>
              <a:t>Data Science: Latest trends</a:t>
            </a:r>
          </a:p>
          <a:p>
            <a:pPr marL="285750" indent="-285750">
              <a:buFont typeface="Arial" panose="020B0604020202020204" pitchFamily="34" charset="0"/>
              <a:buChar char="•"/>
            </a:pPr>
            <a:r>
              <a:rPr lang="en-US" sz="1800" dirty="0">
                <a:latin typeface="+mj-lt"/>
                <a:cs typeface="Arial" panose="020B0604020202020204" pitchFamily="34" charset="0"/>
              </a:rPr>
              <a:t>Long-term Learning Recommendations</a:t>
            </a:r>
          </a:p>
          <a:p>
            <a:pPr marL="285750" indent="-285750">
              <a:buFont typeface="Arial" panose="020B0604020202020204" pitchFamily="34" charset="0"/>
              <a:buChar char="•"/>
            </a:pPr>
            <a:r>
              <a:rPr lang="en-US" sz="1800" b="1" dirty="0">
                <a:latin typeface="+mj-lt"/>
                <a:cs typeface="Arial" panose="020B0604020202020204" pitchFamily="34" charset="0"/>
              </a:rPr>
              <a:t>Closing Discussion &amp; Q/A</a:t>
            </a:r>
          </a:p>
        </p:txBody>
      </p:sp>
    </p:spTree>
    <p:extLst>
      <p:ext uri="{BB962C8B-B14F-4D97-AF65-F5344CB8AC3E}">
        <p14:creationId xmlns:p14="http://schemas.microsoft.com/office/powerpoint/2010/main" val="293114760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41C52F-4C34-B209-78A1-A7263621C3D6}"/>
              </a:ext>
            </a:extLst>
          </p:cNvPr>
          <p:cNvSpPr>
            <a:spLocks noGrp="1"/>
          </p:cNvSpPr>
          <p:nvPr>
            <p:ph type="title"/>
          </p:nvPr>
        </p:nvSpPr>
        <p:spPr/>
        <p:txBody>
          <a:bodyPr/>
          <a:lstStyle/>
          <a:p>
            <a:r>
              <a:rPr lang="en-US" dirty="0"/>
              <a:t>Joining data</a:t>
            </a:r>
          </a:p>
        </p:txBody>
      </p:sp>
      <p:sp>
        <p:nvSpPr>
          <p:cNvPr id="3" name="Content Placeholder 2">
            <a:extLst>
              <a:ext uri="{FF2B5EF4-FFF2-40B4-BE49-F238E27FC236}">
                <a16:creationId xmlns:a16="http://schemas.microsoft.com/office/drawing/2014/main" id="{38BC8D51-774D-C347-BD96-F607688C6AC2}"/>
              </a:ext>
            </a:extLst>
          </p:cNvPr>
          <p:cNvSpPr>
            <a:spLocks noGrp="1"/>
          </p:cNvSpPr>
          <p:nvPr>
            <p:ph idx="1"/>
          </p:nvPr>
        </p:nvSpPr>
        <p:spPr>
          <a:xfrm>
            <a:off x="838200" y="1825625"/>
            <a:ext cx="3300663" cy="4351338"/>
          </a:xfrm>
        </p:spPr>
        <p:txBody>
          <a:bodyPr>
            <a:normAutofit lnSpcReduction="10000"/>
          </a:bodyPr>
          <a:lstStyle/>
          <a:p>
            <a:r>
              <a:rPr lang="en-US" sz="3600" b="1" dirty="0"/>
              <a:t>Left join</a:t>
            </a:r>
          </a:p>
          <a:p>
            <a:endParaRPr lang="en-US" b="1" dirty="0"/>
          </a:p>
          <a:p>
            <a:r>
              <a:rPr lang="en-US" dirty="0"/>
              <a:t>All rows from x, and all columns from x and y. Rows in x with no match in y will have NA values in the new columns.</a:t>
            </a:r>
          </a:p>
        </p:txBody>
      </p:sp>
      <p:pic>
        <p:nvPicPr>
          <p:cNvPr id="5" name="Picture 2">
            <a:extLst>
              <a:ext uri="{FF2B5EF4-FFF2-40B4-BE49-F238E27FC236}">
                <a16:creationId xmlns:a16="http://schemas.microsoft.com/office/drawing/2014/main" id="{A5889E0B-233D-BC0A-526A-89264598C8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25440" y="396875"/>
            <a:ext cx="5923949" cy="59239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949101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41C52F-4C34-B209-78A1-A7263621C3D6}"/>
              </a:ext>
            </a:extLst>
          </p:cNvPr>
          <p:cNvSpPr>
            <a:spLocks noGrp="1"/>
          </p:cNvSpPr>
          <p:nvPr>
            <p:ph type="title"/>
          </p:nvPr>
        </p:nvSpPr>
        <p:spPr/>
        <p:txBody>
          <a:bodyPr/>
          <a:lstStyle/>
          <a:p>
            <a:r>
              <a:rPr lang="en-US" dirty="0"/>
              <a:t>Joining data</a:t>
            </a:r>
          </a:p>
        </p:txBody>
      </p:sp>
      <p:sp>
        <p:nvSpPr>
          <p:cNvPr id="3" name="Content Placeholder 2">
            <a:extLst>
              <a:ext uri="{FF2B5EF4-FFF2-40B4-BE49-F238E27FC236}">
                <a16:creationId xmlns:a16="http://schemas.microsoft.com/office/drawing/2014/main" id="{38BC8D51-774D-C347-BD96-F607688C6AC2}"/>
              </a:ext>
            </a:extLst>
          </p:cNvPr>
          <p:cNvSpPr>
            <a:spLocks noGrp="1"/>
          </p:cNvSpPr>
          <p:nvPr>
            <p:ph idx="1"/>
          </p:nvPr>
        </p:nvSpPr>
        <p:spPr>
          <a:xfrm>
            <a:off x="838200" y="1825625"/>
            <a:ext cx="3300663" cy="4351338"/>
          </a:xfrm>
        </p:spPr>
        <p:txBody>
          <a:bodyPr>
            <a:normAutofit/>
          </a:bodyPr>
          <a:lstStyle/>
          <a:p>
            <a:r>
              <a:rPr lang="en-US" sz="3600" b="1" dirty="0"/>
              <a:t>inner join</a:t>
            </a:r>
          </a:p>
          <a:p>
            <a:endParaRPr lang="en-US" sz="3600" b="1" dirty="0"/>
          </a:p>
          <a:p>
            <a:r>
              <a:rPr lang="en-US" dirty="0"/>
              <a:t>All rows from x where there are matching values in y, and all columns from x and y.</a:t>
            </a:r>
          </a:p>
        </p:txBody>
      </p:sp>
      <p:pic>
        <p:nvPicPr>
          <p:cNvPr id="6146" name="Picture 2">
            <a:extLst>
              <a:ext uri="{FF2B5EF4-FFF2-40B4-BE49-F238E27FC236}">
                <a16:creationId xmlns:a16="http://schemas.microsoft.com/office/drawing/2014/main" id="{9977DCC0-3D77-DD0C-CAB6-9CC3552C09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25440" y="396875"/>
            <a:ext cx="6096000" cy="609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232896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41C52F-4C34-B209-78A1-A7263621C3D6}"/>
              </a:ext>
            </a:extLst>
          </p:cNvPr>
          <p:cNvSpPr>
            <a:spLocks noGrp="1"/>
          </p:cNvSpPr>
          <p:nvPr>
            <p:ph type="title"/>
          </p:nvPr>
        </p:nvSpPr>
        <p:spPr/>
        <p:txBody>
          <a:bodyPr/>
          <a:lstStyle/>
          <a:p>
            <a:r>
              <a:rPr lang="en-US" dirty="0"/>
              <a:t>Joining data</a:t>
            </a:r>
          </a:p>
        </p:txBody>
      </p:sp>
      <p:sp>
        <p:nvSpPr>
          <p:cNvPr id="3" name="Content Placeholder 2">
            <a:extLst>
              <a:ext uri="{FF2B5EF4-FFF2-40B4-BE49-F238E27FC236}">
                <a16:creationId xmlns:a16="http://schemas.microsoft.com/office/drawing/2014/main" id="{38BC8D51-774D-C347-BD96-F607688C6AC2}"/>
              </a:ext>
            </a:extLst>
          </p:cNvPr>
          <p:cNvSpPr>
            <a:spLocks noGrp="1"/>
          </p:cNvSpPr>
          <p:nvPr>
            <p:ph idx="1"/>
          </p:nvPr>
        </p:nvSpPr>
        <p:spPr>
          <a:xfrm>
            <a:off x="838200" y="1825625"/>
            <a:ext cx="3300663" cy="4351338"/>
          </a:xfrm>
        </p:spPr>
        <p:txBody>
          <a:bodyPr>
            <a:normAutofit fontScale="92500" lnSpcReduction="10000"/>
          </a:bodyPr>
          <a:lstStyle/>
          <a:p>
            <a:r>
              <a:rPr lang="en-US" sz="3600" b="1" dirty="0"/>
              <a:t>full join</a:t>
            </a:r>
          </a:p>
          <a:p>
            <a:endParaRPr lang="en-US" sz="3600" dirty="0"/>
          </a:p>
          <a:p>
            <a:r>
              <a:rPr lang="en-US" dirty="0"/>
              <a:t>All rows and all columns from both x and y. </a:t>
            </a:r>
          </a:p>
          <a:p>
            <a:r>
              <a:rPr lang="en-US" dirty="0"/>
              <a:t>Where there are not matching values, returns NA for the one missing.</a:t>
            </a:r>
            <a:br>
              <a:rPr lang="en-US" sz="3600" dirty="0"/>
            </a:br>
            <a:endParaRPr lang="en-US" sz="3600" dirty="0"/>
          </a:p>
        </p:txBody>
      </p:sp>
      <p:pic>
        <p:nvPicPr>
          <p:cNvPr id="8194" name="Picture 2">
            <a:extLst>
              <a:ext uri="{FF2B5EF4-FFF2-40B4-BE49-F238E27FC236}">
                <a16:creationId xmlns:a16="http://schemas.microsoft.com/office/drawing/2014/main" id="{02D623B7-4985-8C4E-3454-D443A0A3D4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99541" y="899786"/>
            <a:ext cx="6096000" cy="609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426766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BE102CF-B23E-4703-3158-4FEE704D35F6}"/>
              </a:ext>
            </a:extLst>
          </p:cNvPr>
          <p:cNvSpPr/>
          <p:nvPr/>
        </p:nvSpPr>
        <p:spPr>
          <a:xfrm>
            <a:off x="0" y="0"/>
            <a:ext cx="12192000" cy="6858000"/>
          </a:xfrm>
          <a:prstGeom prst="rect">
            <a:avLst/>
          </a:prstGeom>
          <a:solidFill>
            <a:srgbClr val="6BD9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tx1"/>
                </a:solidFill>
              </a:rPr>
              <a:t>Data Visualization</a:t>
            </a:r>
          </a:p>
        </p:txBody>
      </p:sp>
    </p:spTree>
    <p:extLst>
      <p:ext uri="{BB962C8B-B14F-4D97-AF65-F5344CB8AC3E}">
        <p14:creationId xmlns:p14="http://schemas.microsoft.com/office/powerpoint/2010/main" val="220843032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88912E-10B4-5747-A796-51CA2D0D8A05}"/>
              </a:ext>
            </a:extLst>
          </p:cNvPr>
          <p:cNvSpPr>
            <a:spLocks noGrp="1"/>
          </p:cNvSpPr>
          <p:nvPr>
            <p:ph type="title"/>
          </p:nvPr>
        </p:nvSpPr>
        <p:spPr>
          <a:xfrm>
            <a:off x="838200" y="365125"/>
            <a:ext cx="10956010" cy="1325563"/>
          </a:xfrm>
        </p:spPr>
        <p:txBody>
          <a:bodyPr/>
          <a:lstStyle/>
          <a:p>
            <a:r>
              <a:rPr lang="en-US" dirty="0"/>
              <a:t>Five Qualities of Great Visualizations</a:t>
            </a:r>
          </a:p>
        </p:txBody>
      </p:sp>
      <p:sp>
        <p:nvSpPr>
          <p:cNvPr id="3" name="Content Placeholder 2">
            <a:extLst>
              <a:ext uri="{FF2B5EF4-FFF2-40B4-BE49-F238E27FC236}">
                <a16:creationId xmlns:a16="http://schemas.microsoft.com/office/drawing/2014/main" id="{DBA5AE74-06D7-C648-89A0-A8640E00D5B0}"/>
              </a:ext>
            </a:extLst>
          </p:cNvPr>
          <p:cNvSpPr>
            <a:spLocks noGrp="1"/>
          </p:cNvSpPr>
          <p:nvPr>
            <p:ph idx="1"/>
          </p:nvPr>
        </p:nvSpPr>
        <p:spPr>
          <a:xfrm>
            <a:off x="838200" y="1825625"/>
            <a:ext cx="5257800" cy="4351338"/>
          </a:xfrm>
        </p:spPr>
        <p:txBody>
          <a:bodyPr>
            <a:normAutofit fontScale="85000" lnSpcReduction="10000"/>
          </a:bodyPr>
          <a:lstStyle/>
          <a:p>
            <a:pPr marL="514350" indent="-514350">
              <a:buFont typeface="+mj-lt"/>
              <a:buAutoNum type="arabicPeriod"/>
            </a:pPr>
            <a:r>
              <a:rPr lang="en-US" b="1" dirty="0"/>
              <a:t>Truthful: </a:t>
            </a:r>
            <a:r>
              <a:rPr lang="en-US" dirty="0"/>
              <a:t>transparency in decision making and reporting</a:t>
            </a:r>
          </a:p>
          <a:p>
            <a:pPr marL="514350" indent="-514350">
              <a:buFont typeface="+mj-lt"/>
              <a:buAutoNum type="arabicPeriod"/>
            </a:pPr>
            <a:r>
              <a:rPr lang="en-US" b="1" dirty="0"/>
              <a:t>Functional: </a:t>
            </a:r>
            <a:r>
              <a:rPr lang="en-US" dirty="0"/>
              <a:t>understandable, uncluttered</a:t>
            </a:r>
          </a:p>
          <a:p>
            <a:pPr marL="514350" indent="-514350">
              <a:buFont typeface="+mj-lt"/>
              <a:buAutoNum type="arabicPeriod"/>
            </a:pPr>
            <a:r>
              <a:rPr lang="en-US" b="1" dirty="0"/>
              <a:t>Beautiful: </a:t>
            </a:r>
            <a:r>
              <a:rPr lang="en-US" dirty="0"/>
              <a:t>plots can be art too</a:t>
            </a:r>
          </a:p>
          <a:p>
            <a:pPr marL="971550" lvl="1" indent="-514350">
              <a:buFont typeface="+mj-lt"/>
              <a:buAutoNum type="arabicPeriod"/>
            </a:pPr>
            <a:r>
              <a:rPr lang="en-US" dirty="0">
                <a:hlinkClick r:id="rId2"/>
              </a:rPr>
              <a:t>https://playingthearchive.com</a:t>
            </a:r>
            <a:r>
              <a:rPr lang="en-US" dirty="0"/>
              <a:t> </a:t>
            </a:r>
          </a:p>
          <a:p>
            <a:pPr marL="514350" indent="-514350">
              <a:buFont typeface="+mj-lt"/>
              <a:buAutoNum type="arabicPeriod"/>
            </a:pPr>
            <a:r>
              <a:rPr lang="en-US" b="1" dirty="0"/>
              <a:t>Insightful: </a:t>
            </a:r>
            <a:r>
              <a:rPr lang="en-US" dirty="0"/>
              <a:t>reveal trends or relationships</a:t>
            </a:r>
          </a:p>
          <a:p>
            <a:pPr marL="514350" indent="-514350">
              <a:buFont typeface="+mj-lt"/>
              <a:buAutoNum type="arabicPeriod"/>
            </a:pPr>
            <a:r>
              <a:rPr lang="en-US" b="1" dirty="0"/>
              <a:t>Enlightening: </a:t>
            </a:r>
            <a:r>
              <a:rPr lang="en-US" dirty="0"/>
              <a:t>integration of 1-4 executed </a:t>
            </a:r>
            <a:r>
              <a:rPr lang="en-US" dirty="0" err="1"/>
              <a:t>succesfully</a:t>
            </a:r>
            <a:endParaRPr lang="en-US" dirty="0"/>
          </a:p>
        </p:txBody>
      </p:sp>
      <p:pic>
        <p:nvPicPr>
          <p:cNvPr id="4" name="Picture 2" descr="The Truthful Art">
            <a:extLst>
              <a:ext uri="{FF2B5EF4-FFF2-40B4-BE49-F238E27FC236}">
                <a16:creationId xmlns:a16="http://schemas.microsoft.com/office/drawing/2014/main" id="{EC06DE91-13E8-0E4C-934B-DEA1795F64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60434" y="1825625"/>
            <a:ext cx="3387497" cy="4032734"/>
          </a:xfrm>
          <a:prstGeom prst="rect">
            <a:avLst/>
          </a:prstGeom>
          <a:ln w="28575" cap="sq">
            <a:solidFill>
              <a:srgbClr val="000000"/>
            </a:solidFill>
            <a:miter lim="800000"/>
          </a:ln>
          <a:effectLst>
            <a:outerShdw blurRad="57150" dist="50800" dir="2700000" algn="tl" rotWithShape="0">
              <a:srgbClr val="000000">
                <a:alpha val="40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376248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A31F00-F50F-45C1-77CA-D68508D1D4BB}"/>
              </a:ext>
            </a:extLst>
          </p:cNvPr>
          <p:cNvSpPr>
            <a:spLocks noGrp="1"/>
          </p:cNvSpPr>
          <p:nvPr>
            <p:ph type="title"/>
          </p:nvPr>
        </p:nvSpPr>
        <p:spPr/>
        <p:txBody>
          <a:bodyPr/>
          <a:lstStyle/>
          <a:p>
            <a:r>
              <a:rPr lang="en-US" dirty="0"/>
              <a:t>Primer: </a:t>
            </a:r>
            <a:r>
              <a:rPr lang="en-US" dirty="0" err="1"/>
              <a:t>dplyr</a:t>
            </a:r>
            <a:r>
              <a:rPr lang="en-US" dirty="0"/>
              <a:t> + ggplot2 (part of the </a:t>
            </a:r>
            <a:r>
              <a:rPr lang="en-US" dirty="0" err="1"/>
              <a:t>tidyverse</a:t>
            </a:r>
            <a:r>
              <a:rPr lang="en-US" dirty="0"/>
              <a:t>)</a:t>
            </a:r>
          </a:p>
        </p:txBody>
      </p:sp>
      <p:sp>
        <p:nvSpPr>
          <p:cNvPr id="3" name="Content Placeholder 2">
            <a:extLst>
              <a:ext uri="{FF2B5EF4-FFF2-40B4-BE49-F238E27FC236}">
                <a16:creationId xmlns:a16="http://schemas.microsoft.com/office/drawing/2014/main" id="{1DD3DAC8-1EA4-A783-31C7-095EBB34DA05}"/>
              </a:ext>
            </a:extLst>
          </p:cNvPr>
          <p:cNvSpPr>
            <a:spLocks noGrp="1"/>
          </p:cNvSpPr>
          <p:nvPr>
            <p:ph idx="1"/>
          </p:nvPr>
        </p:nvSpPr>
        <p:spPr/>
        <p:txBody>
          <a:bodyPr>
            <a:normAutofit fontScale="77500" lnSpcReduction="20000"/>
          </a:bodyPr>
          <a:lstStyle/>
          <a:p>
            <a:r>
              <a:rPr lang="en-US" dirty="0" err="1"/>
              <a:t>dplyr</a:t>
            </a:r>
            <a:endParaRPr lang="en-US" dirty="0"/>
          </a:p>
          <a:p>
            <a:pPr lvl="1"/>
            <a:r>
              <a:rPr lang="en-US" dirty="0">
                <a:latin typeface="Consolas" panose="020B0609020204030204" pitchFamily="49" charset="0"/>
                <a:cs typeface="Consolas" panose="020B0609020204030204" pitchFamily="49" charset="0"/>
              </a:rPr>
              <a:t>select() </a:t>
            </a:r>
            <a:r>
              <a:rPr lang="en-US" dirty="0">
                <a:latin typeface="+mj-lt"/>
                <a:cs typeface="Consolas" panose="020B0609020204030204" pitchFamily="49" charset="0"/>
              </a:rPr>
              <a:t>= select certain columns</a:t>
            </a:r>
          </a:p>
          <a:p>
            <a:pPr lvl="2"/>
            <a:r>
              <a:rPr lang="en-US" dirty="0">
                <a:latin typeface="Consolas" panose="020B0609020204030204" pitchFamily="49" charset="0"/>
                <a:cs typeface="Consolas" panose="020B0609020204030204" pitchFamily="49" charset="0"/>
              </a:rPr>
              <a:t>contains(“timer”)</a:t>
            </a:r>
          </a:p>
          <a:p>
            <a:pPr lvl="2"/>
            <a:r>
              <a:rPr lang="en-US" dirty="0">
                <a:latin typeface="Consolas" panose="020B0609020204030204" pitchFamily="49" charset="0"/>
                <a:cs typeface="Consolas" panose="020B0609020204030204" pitchFamily="49" charset="0"/>
              </a:rPr>
              <a:t>-contains(“timer”)</a:t>
            </a:r>
          </a:p>
          <a:p>
            <a:pPr lvl="1"/>
            <a:r>
              <a:rPr lang="en-US" dirty="0">
                <a:latin typeface="Consolas" panose="020B0609020204030204" pitchFamily="49" charset="0"/>
                <a:cs typeface="Consolas" panose="020B0609020204030204" pitchFamily="49" charset="0"/>
              </a:rPr>
              <a:t>mutate() </a:t>
            </a:r>
            <a:r>
              <a:rPr lang="en-US" dirty="0">
                <a:latin typeface="+mj-lt"/>
                <a:cs typeface="Consolas" panose="020B0609020204030204" pitchFamily="49" charset="0"/>
              </a:rPr>
              <a:t>= append or modify a column</a:t>
            </a:r>
          </a:p>
          <a:p>
            <a:pPr lvl="1"/>
            <a:r>
              <a:rPr lang="en-US" dirty="0" err="1">
                <a:latin typeface="Consolas" panose="020B0609020204030204" pitchFamily="49" charset="0"/>
                <a:cs typeface="Consolas" panose="020B0609020204030204" pitchFamily="49" charset="0"/>
              </a:rPr>
              <a:t>group_by</a:t>
            </a:r>
            <a:r>
              <a:rPr lang="en-US" dirty="0">
                <a:latin typeface="Consolas" panose="020B0609020204030204" pitchFamily="49" charset="0"/>
                <a:cs typeface="Consolas" panose="020B0609020204030204" pitchFamily="49" charset="0"/>
              </a:rPr>
              <a:t>() = </a:t>
            </a:r>
            <a:r>
              <a:rPr lang="en-US" dirty="0">
                <a:latin typeface="+mj-lt"/>
                <a:cs typeface="Consolas" panose="020B0609020204030204" pitchFamily="49" charset="0"/>
              </a:rPr>
              <a:t>group output of analysis by grouping factors</a:t>
            </a:r>
          </a:p>
          <a:p>
            <a:pPr lvl="1"/>
            <a:r>
              <a:rPr lang="en-US" dirty="0">
                <a:latin typeface="Consolas" panose="020B0609020204030204" pitchFamily="49" charset="0"/>
                <a:cs typeface="Consolas" panose="020B0609020204030204" pitchFamily="49" charset="0"/>
              </a:rPr>
              <a:t>%&gt;% = </a:t>
            </a:r>
            <a:r>
              <a:rPr lang="en-US" dirty="0">
                <a:cs typeface="Consolas" panose="020B0609020204030204" pitchFamily="49" charset="0"/>
              </a:rPr>
              <a:t>pipe (chaining operator)</a:t>
            </a:r>
          </a:p>
          <a:p>
            <a:pPr lvl="1"/>
            <a:endParaRPr lang="en-US" dirty="0"/>
          </a:p>
          <a:p>
            <a:r>
              <a:rPr lang="en-US" dirty="0"/>
              <a:t>ggplot2</a:t>
            </a:r>
          </a:p>
          <a:p>
            <a:pPr lvl="1"/>
            <a:r>
              <a:rPr lang="en-US" dirty="0" err="1">
                <a:latin typeface="Consolas" panose="020B0609020204030204" pitchFamily="49" charset="0"/>
                <a:cs typeface="Consolas" panose="020B0609020204030204" pitchFamily="49" charset="0"/>
              </a:rPr>
              <a:t>geom_bar</a:t>
            </a:r>
            <a:r>
              <a:rPr lang="en-US" dirty="0">
                <a:latin typeface="Consolas" panose="020B0609020204030204" pitchFamily="49" charset="0"/>
                <a:cs typeface="Consolas" panose="020B0609020204030204" pitchFamily="49" charset="0"/>
              </a:rPr>
              <a:t>()</a:t>
            </a:r>
          </a:p>
          <a:p>
            <a:pPr lvl="1"/>
            <a:r>
              <a:rPr lang="en-US" dirty="0" err="1">
                <a:latin typeface="Consolas" panose="020B0609020204030204" pitchFamily="49" charset="0"/>
                <a:cs typeface="Consolas" panose="020B0609020204030204" pitchFamily="49" charset="0"/>
              </a:rPr>
              <a:t>geom_point</a:t>
            </a:r>
            <a:r>
              <a:rPr lang="en-US" dirty="0">
                <a:latin typeface="Consolas" panose="020B0609020204030204" pitchFamily="49" charset="0"/>
                <a:cs typeface="Consolas" panose="020B0609020204030204" pitchFamily="49" charset="0"/>
              </a:rPr>
              <a:t>()</a:t>
            </a:r>
          </a:p>
          <a:p>
            <a:pPr lvl="1"/>
            <a:r>
              <a:rPr lang="en-US" dirty="0" err="1">
                <a:latin typeface="Consolas" panose="020B0609020204030204" pitchFamily="49" charset="0"/>
                <a:cs typeface="Consolas" panose="020B0609020204030204" pitchFamily="49" charset="0"/>
              </a:rPr>
              <a:t>geom_line</a:t>
            </a:r>
            <a:r>
              <a:rPr lang="en-US" dirty="0">
                <a:latin typeface="Consolas" panose="020B0609020204030204" pitchFamily="49" charset="0"/>
                <a:cs typeface="Consolas" panose="020B0609020204030204" pitchFamily="49" charset="0"/>
              </a:rPr>
              <a:t>()</a:t>
            </a:r>
          </a:p>
          <a:p>
            <a:pPr lvl="1"/>
            <a:r>
              <a:rPr lang="en-US" dirty="0" err="1">
                <a:latin typeface="Consolas" panose="020B0609020204030204" pitchFamily="49" charset="0"/>
                <a:cs typeface="Consolas" panose="020B0609020204030204" pitchFamily="49" charset="0"/>
              </a:rPr>
              <a:t>geom_histogram</a:t>
            </a:r>
            <a:r>
              <a:rPr lang="en-US" dirty="0">
                <a:latin typeface="Consolas" panose="020B0609020204030204" pitchFamily="49" charset="0"/>
                <a:cs typeface="Consolas" panose="020B0609020204030204" pitchFamily="49" charset="0"/>
              </a:rPr>
              <a:t>()</a:t>
            </a:r>
          </a:p>
          <a:p>
            <a:pPr lvl="1"/>
            <a:r>
              <a:rPr lang="en-US" dirty="0" err="1">
                <a:latin typeface="Consolas" panose="020B0609020204030204" pitchFamily="49" charset="0"/>
                <a:cs typeface="Consolas" panose="020B0609020204030204" pitchFamily="49" charset="0"/>
              </a:rPr>
              <a:t>facet_grid</a:t>
            </a: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facet_wrap</a:t>
            </a:r>
            <a:endParaRPr lang="en-US" dirty="0">
              <a:latin typeface="Consolas" panose="020B0609020204030204" pitchFamily="49" charset="0"/>
              <a:cs typeface="Consolas" panose="020B0609020204030204" pitchFamily="49" charset="0"/>
            </a:endParaRPr>
          </a:p>
          <a:p>
            <a:pPr lvl="1"/>
            <a:r>
              <a:rPr lang="en-US" dirty="0" err="1">
                <a:latin typeface="Consolas" panose="020B0609020204030204" pitchFamily="49" charset="0"/>
                <a:cs typeface="Consolas" panose="020B0609020204030204" pitchFamily="49" charset="0"/>
              </a:rPr>
              <a:t>theme_bw</a:t>
            </a: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theme_minimal</a:t>
            </a:r>
            <a:r>
              <a:rPr lang="en-US" dirty="0">
                <a:latin typeface="Consolas" panose="020B0609020204030204" pitchFamily="49" charset="0"/>
                <a:cs typeface="Consolas" panose="020B0609020204030204" pitchFamily="49" charset="0"/>
              </a:rPr>
              <a:t>(), theme(</a:t>
            </a:r>
            <a:r>
              <a:rPr lang="en-US" dirty="0" err="1">
                <a:latin typeface="Consolas" panose="020B0609020204030204" pitchFamily="49" charset="0"/>
                <a:cs typeface="Consolas" panose="020B0609020204030204" pitchFamily="49" charset="0"/>
              </a:rPr>
              <a:t>element_text</a:t>
            </a:r>
            <a:r>
              <a:rPr lang="en-US" dirty="0">
                <a:latin typeface="Consolas" panose="020B0609020204030204" pitchFamily="49" charset="0"/>
                <a:cs typeface="Consolas" panose="020B0609020204030204" pitchFamily="49" charset="0"/>
              </a:rPr>
              <a:t>(angle=90, font-family=“Arial”))</a:t>
            </a:r>
          </a:p>
          <a:p>
            <a:pPr lvl="1"/>
            <a:endParaRPr lang="en-US" dirty="0"/>
          </a:p>
        </p:txBody>
      </p:sp>
    </p:spTree>
    <p:extLst>
      <p:ext uri="{BB962C8B-B14F-4D97-AF65-F5344CB8AC3E}">
        <p14:creationId xmlns:p14="http://schemas.microsoft.com/office/powerpoint/2010/main" val="399908521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application&#10;&#10;Description automatically generated">
            <a:extLst>
              <a:ext uri="{FF2B5EF4-FFF2-40B4-BE49-F238E27FC236}">
                <a16:creationId xmlns:a16="http://schemas.microsoft.com/office/drawing/2014/main" id="{4B20DEB6-4D46-2BAB-F81C-E1DDEC9718EC}"/>
              </a:ext>
            </a:extLst>
          </p:cNvPr>
          <p:cNvPicPr>
            <a:picLocks noChangeAspect="1"/>
          </p:cNvPicPr>
          <p:nvPr/>
        </p:nvPicPr>
        <p:blipFill>
          <a:blip r:embed="rId2"/>
          <a:stretch>
            <a:fillRect/>
          </a:stretch>
        </p:blipFill>
        <p:spPr>
          <a:xfrm>
            <a:off x="990351" y="625710"/>
            <a:ext cx="10211298" cy="5606580"/>
          </a:xfrm>
          <a:prstGeom prst="rect">
            <a:avLst/>
          </a:prstGeom>
        </p:spPr>
      </p:pic>
      <p:pic>
        <p:nvPicPr>
          <p:cNvPr id="7" name="Picture 6" descr="Chart&#10;&#10;Description automatically generated">
            <a:extLst>
              <a:ext uri="{FF2B5EF4-FFF2-40B4-BE49-F238E27FC236}">
                <a16:creationId xmlns:a16="http://schemas.microsoft.com/office/drawing/2014/main" id="{53981B77-B074-DB3A-808A-F9C74E3CB81F}"/>
              </a:ext>
            </a:extLst>
          </p:cNvPr>
          <p:cNvPicPr>
            <a:picLocks noChangeAspect="1"/>
          </p:cNvPicPr>
          <p:nvPr/>
        </p:nvPicPr>
        <p:blipFill>
          <a:blip r:embed="rId3"/>
          <a:stretch>
            <a:fillRect/>
          </a:stretch>
        </p:blipFill>
        <p:spPr>
          <a:xfrm>
            <a:off x="408934" y="1236044"/>
            <a:ext cx="11374131" cy="4385911"/>
          </a:xfrm>
          <a:prstGeom prst="rect">
            <a:avLst/>
          </a:prstGeom>
        </p:spPr>
      </p:pic>
    </p:spTree>
    <p:extLst>
      <p:ext uri="{BB962C8B-B14F-4D97-AF65-F5344CB8AC3E}">
        <p14:creationId xmlns:p14="http://schemas.microsoft.com/office/powerpoint/2010/main" val="348512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4ADA75-B8F7-3F13-D593-4D561AB48DD3}"/>
              </a:ext>
            </a:extLst>
          </p:cNvPr>
          <p:cNvSpPr>
            <a:spLocks noGrp="1"/>
          </p:cNvSpPr>
          <p:nvPr>
            <p:ph type="title"/>
          </p:nvPr>
        </p:nvSpPr>
        <p:spPr/>
        <p:txBody>
          <a:bodyPr/>
          <a:lstStyle/>
          <a:p>
            <a:r>
              <a:rPr lang="en-US" dirty="0" err="1"/>
              <a:t>ggstatsplot</a:t>
            </a:r>
            <a:endParaRPr lang="en-US" dirty="0"/>
          </a:p>
        </p:txBody>
      </p:sp>
      <p:pic>
        <p:nvPicPr>
          <p:cNvPr id="5" name="Content Placeholder 4" descr="A picture containing table&#10;&#10;Description automatically generated">
            <a:hlinkClick r:id="rId3"/>
            <a:extLst>
              <a:ext uri="{FF2B5EF4-FFF2-40B4-BE49-F238E27FC236}">
                <a16:creationId xmlns:a16="http://schemas.microsoft.com/office/drawing/2014/main" id="{F14097C4-29CD-9C68-5EE4-CA0AB653E1F7}"/>
              </a:ext>
            </a:extLst>
          </p:cNvPr>
          <p:cNvPicPr>
            <a:picLocks noGrp="1" noChangeAspect="1"/>
          </p:cNvPicPr>
          <p:nvPr>
            <p:ph idx="1"/>
          </p:nvPr>
        </p:nvPicPr>
        <p:blipFill>
          <a:blip r:embed="rId4"/>
          <a:stretch>
            <a:fillRect/>
          </a:stretch>
        </p:blipFill>
        <p:spPr>
          <a:xfrm>
            <a:off x="7406025" y="365125"/>
            <a:ext cx="4473463" cy="6127750"/>
          </a:xfrm>
        </p:spPr>
      </p:pic>
      <p:pic>
        <p:nvPicPr>
          <p:cNvPr id="1026" name="Picture 2">
            <a:extLst>
              <a:ext uri="{FF2B5EF4-FFF2-40B4-BE49-F238E27FC236}">
                <a16:creationId xmlns:a16="http://schemas.microsoft.com/office/drawing/2014/main" id="{54D1DEDF-260E-F7C4-31D0-AC08B770EBD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2512" y="1583991"/>
            <a:ext cx="6872438" cy="49088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517014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E16F297-EE57-804A-8457-F393A9CDED97}"/>
              </a:ext>
            </a:extLst>
          </p:cNvPr>
          <p:cNvSpPr/>
          <p:nvPr/>
        </p:nvSpPr>
        <p:spPr>
          <a:xfrm>
            <a:off x="0" y="0"/>
            <a:ext cx="12192000" cy="6858000"/>
          </a:xfrm>
          <a:prstGeom prst="rect">
            <a:avLst/>
          </a:prstGeom>
          <a:solidFill>
            <a:srgbClr val="6BD9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EEFF4C7-80DE-8948-9035-7692B2DB5527}"/>
              </a:ext>
            </a:extLst>
          </p:cNvPr>
          <p:cNvSpPr>
            <a:spLocks noGrp="1"/>
          </p:cNvSpPr>
          <p:nvPr>
            <p:ph type="title"/>
          </p:nvPr>
        </p:nvSpPr>
        <p:spPr>
          <a:xfrm>
            <a:off x="838200" y="1840873"/>
            <a:ext cx="5964935" cy="1588127"/>
          </a:xfrm>
        </p:spPr>
        <p:txBody>
          <a:bodyPr>
            <a:normAutofit/>
          </a:bodyPr>
          <a:lstStyle/>
          <a:p>
            <a:r>
              <a:rPr lang="en-US" sz="4800" b="1" dirty="0"/>
              <a:t>Let’s jump into R</a:t>
            </a:r>
          </a:p>
        </p:txBody>
      </p:sp>
      <p:sp>
        <p:nvSpPr>
          <p:cNvPr id="7" name="Content Placeholder 6">
            <a:extLst>
              <a:ext uri="{FF2B5EF4-FFF2-40B4-BE49-F238E27FC236}">
                <a16:creationId xmlns:a16="http://schemas.microsoft.com/office/drawing/2014/main" id="{1A419C1F-F210-2F4F-89FC-1802B4499679}"/>
              </a:ext>
            </a:extLst>
          </p:cNvPr>
          <p:cNvSpPr>
            <a:spLocks noGrp="1"/>
          </p:cNvSpPr>
          <p:nvPr>
            <p:ph idx="1"/>
          </p:nvPr>
        </p:nvSpPr>
        <p:spPr>
          <a:xfrm>
            <a:off x="1011924" y="3429000"/>
            <a:ext cx="4480420" cy="1588127"/>
          </a:xfrm>
          <a:prstGeom prst="rect">
            <a:avLst/>
          </a:prstGeom>
        </p:spPr>
        <p:txBody>
          <a:bodyPr wrap="square">
            <a:spAutoFit/>
          </a:bodyPr>
          <a:lstStyle/>
          <a:p>
            <a:pPr marL="0" indent="0">
              <a:buNone/>
            </a:pPr>
            <a:r>
              <a:rPr lang="en-US" sz="3600" dirty="0"/>
              <a:t>Scan the QR code to view the code we will work with</a:t>
            </a:r>
          </a:p>
        </p:txBody>
      </p:sp>
      <p:pic>
        <p:nvPicPr>
          <p:cNvPr id="6" name="Picture 5" descr="Qr code&#10;&#10;Description automatically generated">
            <a:extLst>
              <a:ext uri="{FF2B5EF4-FFF2-40B4-BE49-F238E27FC236}">
                <a16:creationId xmlns:a16="http://schemas.microsoft.com/office/drawing/2014/main" id="{5C7255A1-E379-806B-5FE6-6CD795B05266}"/>
              </a:ext>
            </a:extLst>
          </p:cNvPr>
          <p:cNvPicPr>
            <a:picLocks noChangeAspect="1"/>
          </p:cNvPicPr>
          <p:nvPr/>
        </p:nvPicPr>
        <p:blipFill rotWithShape="1">
          <a:blip r:embed="rId3"/>
          <a:srcRect l="7859" t="7711" r="7159" b="8461"/>
          <a:stretch/>
        </p:blipFill>
        <p:spPr>
          <a:xfrm>
            <a:off x="7629312" y="1840873"/>
            <a:ext cx="3480887" cy="3433637"/>
          </a:xfrm>
          <a:prstGeom prst="rect">
            <a:avLst/>
          </a:prstGeom>
        </p:spPr>
      </p:pic>
    </p:spTree>
    <p:extLst>
      <p:ext uri="{BB962C8B-B14F-4D97-AF65-F5344CB8AC3E}">
        <p14:creationId xmlns:p14="http://schemas.microsoft.com/office/powerpoint/2010/main" val="218277034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BE102CF-B23E-4703-3158-4FEE704D35F6}"/>
              </a:ext>
            </a:extLst>
          </p:cNvPr>
          <p:cNvSpPr/>
          <p:nvPr/>
        </p:nvSpPr>
        <p:spPr>
          <a:xfrm>
            <a:off x="0" y="0"/>
            <a:ext cx="12192000" cy="6858000"/>
          </a:xfrm>
          <a:prstGeom prst="rect">
            <a:avLst/>
          </a:prstGeom>
          <a:solidFill>
            <a:srgbClr val="6BD9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tx1"/>
                </a:solidFill>
              </a:rPr>
              <a:t>Working with APIs</a:t>
            </a:r>
          </a:p>
        </p:txBody>
      </p:sp>
    </p:spTree>
    <p:extLst>
      <p:ext uri="{BB962C8B-B14F-4D97-AF65-F5344CB8AC3E}">
        <p14:creationId xmlns:p14="http://schemas.microsoft.com/office/powerpoint/2010/main" val="36905789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C53793-08D6-C34D-95D7-19BBFAFD08C6}"/>
              </a:ext>
            </a:extLst>
          </p:cNvPr>
          <p:cNvSpPr>
            <a:spLocks noGrp="1"/>
          </p:cNvSpPr>
          <p:nvPr>
            <p:ph type="title"/>
          </p:nvPr>
        </p:nvSpPr>
        <p:spPr/>
        <p:txBody>
          <a:bodyPr/>
          <a:lstStyle/>
          <a:p>
            <a:r>
              <a:rPr lang="en-US" dirty="0"/>
              <a:t>Software Required for Workshop</a:t>
            </a:r>
          </a:p>
        </p:txBody>
      </p:sp>
      <p:sp>
        <p:nvSpPr>
          <p:cNvPr id="3" name="Content Placeholder 2">
            <a:extLst>
              <a:ext uri="{FF2B5EF4-FFF2-40B4-BE49-F238E27FC236}">
                <a16:creationId xmlns:a16="http://schemas.microsoft.com/office/drawing/2014/main" id="{BB159546-FED9-EB49-AF8F-A38D3AA418EA}"/>
              </a:ext>
            </a:extLst>
          </p:cNvPr>
          <p:cNvSpPr>
            <a:spLocks noGrp="1"/>
          </p:cNvSpPr>
          <p:nvPr>
            <p:ph idx="1"/>
          </p:nvPr>
        </p:nvSpPr>
        <p:spPr>
          <a:xfrm>
            <a:off x="838199" y="1825625"/>
            <a:ext cx="7694171" cy="4351338"/>
          </a:xfrm>
        </p:spPr>
        <p:txBody>
          <a:bodyPr/>
          <a:lstStyle/>
          <a:p>
            <a:r>
              <a:rPr lang="en-US" dirty="0"/>
              <a:t>R - </a:t>
            </a:r>
            <a:r>
              <a:rPr lang="en-US" sz="2000" dirty="0">
                <a:hlinkClick r:id="rId2"/>
              </a:rPr>
              <a:t>https://cran.r-project.org/</a:t>
            </a:r>
            <a:endParaRPr lang="en-US" sz="2000" dirty="0"/>
          </a:p>
          <a:p>
            <a:pPr lvl="1"/>
            <a:endParaRPr lang="en-US" dirty="0"/>
          </a:p>
          <a:p>
            <a:endParaRPr lang="en-US" dirty="0"/>
          </a:p>
          <a:p>
            <a:endParaRPr lang="en-US" dirty="0"/>
          </a:p>
          <a:p>
            <a:r>
              <a:rPr lang="en-US" dirty="0"/>
              <a:t>RStudio - </a:t>
            </a:r>
            <a:r>
              <a:rPr lang="en-US" sz="2000" dirty="0">
                <a:hlinkClick r:id="rId3"/>
              </a:rPr>
              <a:t>https://posit.co/download/rstudio-desktop</a:t>
            </a:r>
            <a:endParaRPr lang="en-US" sz="2000" dirty="0"/>
          </a:p>
        </p:txBody>
      </p:sp>
      <p:pic>
        <p:nvPicPr>
          <p:cNvPr id="6" name="Picture 5">
            <a:extLst>
              <a:ext uri="{FF2B5EF4-FFF2-40B4-BE49-F238E27FC236}">
                <a16:creationId xmlns:a16="http://schemas.microsoft.com/office/drawing/2014/main" id="{48DDC2D8-9FB7-8C49-ACF2-F4BBC472044C}"/>
              </a:ext>
            </a:extLst>
          </p:cNvPr>
          <p:cNvPicPr>
            <a:picLocks noChangeAspect="1"/>
          </p:cNvPicPr>
          <p:nvPr/>
        </p:nvPicPr>
        <p:blipFill rotWithShape="1">
          <a:blip r:embed="rId4"/>
          <a:srcRect r="46789"/>
          <a:stretch/>
        </p:blipFill>
        <p:spPr>
          <a:xfrm>
            <a:off x="8235441" y="1654159"/>
            <a:ext cx="2487879" cy="1672603"/>
          </a:xfrm>
          <a:prstGeom prst="rect">
            <a:avLst/>
          </a:prstGeom>
          <a:ln w="38100" cap="sq">
            <a:solidFill>
              <a:srgbClr val="000000"/>
            </a:solidFill>
            <a:miter lim="800000"/>
          </a:ln>
          <a:effectLst>
            <a:outerShdw blurRad="57150" dist="50800" dir="2700000" algn="tl" rotWithShape="0">
              <a:srgbClr val="000000">
                <a:alpha val="40000"/>
              </a:srgbClr>
            </a:outerShdw>
          </a:effectLst>
        </p:spPr>
      </p:pic>
      <p:pic>
        <p:nvPicPr>
          <p:cNvPr id="1026" name="Picture 2" descr="RStudio Logo Usage Guidelines - RStudio">
            <a:extLst>
              <a:ext uri="{FF2B5EF4-FFF2-40B4-BE49-F238E27FC236}">
                <a16:creationId xmlns:a16="http://schemas.microsoft.com/office/drawing/2014/main" id="{65FD837A-EBA2-7B22-8F21-505915AA2BD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4017" y="4712838"/>
            <a:ext cx="4169256" cy="146412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R Programming Guide - Apps on Google Play">
            <a:extLst>
              <a:ext uri="{FF2B5EF4-FFF2-40B4-BE49-F238E27FC236}">
                <a16:creationId xmlns:a16="http://schemas.microsoft.com/office/drawing/2014/main" id="{65ABC849-3EBD-D88D-AB6B-4D6BA62C4A1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38276" y="1557119"/>
            <a:ext cx="1866685" cy="18666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285873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1DEB1B-A7EA-CC56-4935-43218B6A7617}"/>
              </a:ext>
            </a:extLst>
          </p:cNvPr>
          <p:cNvSpPr>
            <a:spLocks noGrp="1"/>
          </p:cNvSpPr>
          <p:nvPr>
            <p:ph type="title"/>
          </p:nvPr>
        </p:nvSpPr>
        <p:spPr/>
        <p:txBody>
          <a:bodyPr/>
          <a:lstStyle/>
          <a:p>
            <a:r>
              <a:rPr lang="en-US" dirty="0"/>
              <a:t>What is an API?</a:t>
            </a:r>
          </a:p>
        </p:txBody>
      </p:sp>
      <p:sp>
        <p:nvSpPr>
          <p:cNvPr id="3" name="Content Placeholder 2">
            <a:extLst>
              <a:ext uri="{FF2B5EF4-FFF2-40B4-BE49-F238E27FC236}">
                <a16:creationId xmlns:a16="http://schemas.microsoft.com/office/drawing/2014/main" id="{5B8C89B0-5FF8-DDEE-EC67-48C77891FAD6}"/>
              </a:ext>
            </a:extLst>
          </p:cNvPr>
          <p:cNvSpPr>
            <a:spLocks noGrp="1"/>
          </p:cNvSpPr>
          <p:nvPr>
            <p:ph idx="1"/>
          </p:nvPr>
        </p:nvSpPr>
        <p:spPr/>
        <p:txBody>
          <a:bodyPr/>
          <a:lstStyle/>
          <a:p>
            <a:r>
              <a:rPr lang="en-US" b="1" dirty="0"/>
              <a:t>A</a:t>
            </a:r>
            <a:r>
              <a:rPr lang="en-US" dirty="0"/>
              <a:t>pplication </a:t>
            </a:r>
            <a:r>
              <a:rPr lang="en-US" b="1" dirty="0"/>
              <a:t>P</a:t>
            </a:r>
            <a:r>
              <a:rPr lang="en-US" dirty="0"/>
              <a:t>rogramming </a:t>
            </a:r>
            <a:r>
              <a:rPr lang="en-US" b="1" dirty="0"/>
              <a:t>I</a:t>
            </a:r>
            <a:r>
              <a:rPr lang="en-US" dirty="0"/>
              <a:t>nterface</a:t>
            </a:r>
          </a:p>
          <a:p>
            <a:pPr lvl="1"/>
            <a:r>
              <a:rPr lang="en-US" dirty="0"/>
              <a:t>Method to communicate with the data layer of an application to accomplish business / research function, e.g.,</a:t>
            </a:r>
          </a:p>
          <a:p>
            <a:pPr lvl="2"/>
            <a:r>
              <a:rPr lang="en-US" dirty="0"/>
              <a:t>Store and query data</a:t>
            </a:r>
          </a:p>
          <a:p>
            <a:pPr lvl="2"/>
            <a:r>
              <a:rPr lang="en-US" dirty="0"/>
              <a:t>Update settings</a:t>
            </a:r>
          </a:p>
          <a:p>
            <a:pPr lvl="2"/>
            <a:r>
              <a:rPr lang="en-US" dirty="0"/>
              <a:t>Login/logout</a:t>
            </a:r>
          </a:p>
          <a:p>
            <a:pPr lvl="2"/>
            <a:r>
              <a:rPr lang="en-US" dirty="0"/>
              <a:t>Retrieve resources (e.g., images)</a:t>
            </a:r>
          </a:p>
          <a:p>
            <a:pPr lvl="2"/>
            <a:endParaRPr lang="en-US" dirty="0"/>
          </a:p>
          <a:p>
            <a:pPr lvl="1"/>
            <a:r>
              <a:rPr lang="en-US" dirty="0"/>
              <a:t>APIs make the modern world go round</a:t>
            </a:r>
          </a:p>
          <a:p>
            <a:pPr lvl="2"/>
            <a:r>
              <a:rPr lang="en-US" dirty="0"/>
              <a:t>From airlines, to your groceries, to functionality in almost every mobile app, APIs are charged with securely and efficiently shipping data back and forth between entities and their consumers.</a:t>
            </a:r>
          </a:p>
        </p:txBody>
      </p:sp>
    </p:spTree>
    <p:extLst>
      <p:ext uri="{BB962C8B-B14F-4D97-AF65-F5344CB8AC3E}">
        <p14:creationId xmlns:p14="http://schemas.microsoft.com/office/powerpoint/2010/main" val="79026543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1DEB1B-A7EA-CC56-4935-43218B6A7617}"/>
              </a:ext>
            </a:extLst>
          </p:cNvPr>
          <p:cNvSpPr>
            <a:spLocks noGrp="1"/>
          </p:cNvSpPr>
          <p:nvPr>
            <p:ph type="title"/>
          </p:nvPr>
        </p:nvSpPr>
        <p:spPr/>
        <p:txBody>
          <a:bodyPr/>
          <a:lstStyle/>
          <a:p>
            <a:r>
              <a:rPr lang="en-US" dirty="0"/>
              <a:t>What is an API?</a:t>
            </a:r>
          </a:p>
        </p:txBody>
      </p:sp>
      <p:pic>
        <p:nvPicPr>
          <p:cNvPr id="4" name="Picture 2" descr="How API Solutions in the Banking Industry are Helping achieve Digital  Transformation | Blog | Mindtree">
            <a:extLst>
              <a:ext uri="{FF2B5EF4-FFF2-40B4-BE49-F238E27FC236}">
                <a16:creationId xmlns:a16="http://schemas.microsoft.com/office/drawing/2014/main" id="{C3AA594C-15FA-6B11-ABCA-DF3E30483C57}"/>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l="6767" t="14742" r="6767" b="18012"/>
          <a:stretch/>
        </p:blipFill>
        <p:spPr bwMode="auto">
          <a:xfrm>
            <a:off x="1100350" y="1812608"/>
            <a:ext cx="9991300" cy="379416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DFE2D2F1-1A0E-E594-E227-6DDCC492C6F7}"/>
              </a:ext>
            </a:extLst>
          </p:cNvPr>
          <p:cNvSpPr txBox="1"/>
          <p:nvPr/>
        </p:nvSpPr>
        <p:spPr>
          <a:xfrm>
            <a:off x="1100350" y="5606774"/>
            <a:ext cx="6096000" cy="261610"/>
          </a:xfrm>
          <a:prstGeom prst="rect">
            <a:avLst/>
          </a:prstGeom>
          <a:noFill/>
        </p:spPr>
        <p:txBody>
          <a:bodyPr wrap="square">
            <a:spAutoFit/>
          </a:bodyPr>
          <a:lstStyle/>
          <a:p>
            <a:r>
              <a:rPr lang="en-US" sz="1100" dirty="0">
                <a:hlinkClick r:id="rId4"/>
              </a:rPr>
              <a:t>https://www.mindtree.com/insights/blog/rise-apis-financial-services-key-future</a:t>
            </a:r>
            <a:r>
              <a:rPr lang="en-US" sz="1100" dirty="0"/>
              <a:t> </a:t>
            </a:r>
          </a:p>
        </p:txBody>
      </p:sp>
    </p:spTree>
    <p:extLst>
      <p:ext uri="{BB962C8B-B14F-4D97-AF65-F5344CB8AC3E}">
        <p14:creationId xmlns:p14="http://schemas.microsoft.com/office/powerpoint/2010/main" val="49967639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1DEB1B-A7EA-CC56-4935-43218B6A7617}"/>
              </a:ext>
            </a:extLst>
          </p:cNvPr>
          <p:cNvSpPr>
            <a:spLocks noGrp="1"/>
          </p:cNvSpPr>
          <p:nvPr>
            <p:ph type="title"/>
          </p:nvPr>
        </p:nvSpPr>
        <p:spPr/>
        <p:txBody>
          <a:bodyPr/>
          <a:lstStyle/>
          <a:p>
            <a:r>
              <a:rPr lang="en-US" dirty="0"/>
              <a:t>What is an API?</a:t>
            </a:r>
          </a:p>
        </p:txBody>
      </p:sp>
      <p:pic>
        <p:nvPicPr>
          <p:cNvPr id="4098" name="Picture 2" descr="How to Do an API Integration: Beginners Guide [w/ Tutorial]">
            <a:extLst>
              <a:ext uri="{FF2B5EF4-FFF2-40B4-BE49-F238E27FC236}">
                <a16:creationId xmlns:a16="http://schemas.microsoft.com/office/drawing/2014/main" id="{23EC1A28-5DC2-C882-F2BD-E55D0F0268B1}"/>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838200" y="1985550"/>
            <a:ext cx="10515600" cy="365709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881F75DE-E4AC-EB62-5A3A-99C9D958634F}"/>
              </a:ext>
            </a:extLst>
          </p:cNvPr>
          <p:cNvSpPr txBox="1"/>
          <p:nvPr/>
        </p:nvSpPr>
        <p:spPr>
          <a:xfrm>
            <a:off x="838200" y="5799004"/>
            <a:ext cx="6537960" cy="276999"/>
          </a:xfrm>
          <a:prstGeom prst="rect">
            <a:avLst/>
          </a:prstGeom>
          <a:noFill/>
        </p:spPr>
        <p:txBody>
          <a:bodyPr wrap="square" rtlCol="0">
            <a:spAutoFit/>
          </a:bodyPr>
          <a:lstStyle/>
          <a:p>
            <a:r>
              <a:rPr lang="en-US" sz="1200" dirty="0">
                <a:hlinkClick r:id="rId4"/>
              </a:rPr>
              <a:t>https://snipcart.com/blog/integrating-apis-introduction</a:t>
            </a:r>
            <a:r>
              <a:rPr lang="en-US" sz="1200" dirty="0"/>
              <a:t> </a:t>
            </a:r>
          </a:p>
        </p:txBody>
      </p:sp>
    </p:spTree>
    <p:extLst>
      <p:ext uri="{BB962C8B-B14F-4D97-AF65-F5344CB8AC3E}">
        <p14:creationId xmlns:p14="http://schemas.microsoft.com/office/powerpoint/2010/main" val="162006433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E1FE62-1AEA-0CC6-154C-CBB833AC48CD}"/>
              </a:ext>
            </a:extLst>
          </p:cNvPr>
          <p:cNvSpPr>
            <a:spLocks noGrp="1"/>
          </p:cNvSpPr>
          <p:nvPr>
            <p:ph type="title"/>
          </p:nvPr>
        </p:nvSpPr>
        <p:spPr/>
        <p:txBody>
          <a:bodyPr>
            <a:normAutofit/>
          </a:bodyPr>
          <a:lstStyle/>
          <a:p>
            <a:r>
              <a:rPr lang="en-US" sz="4000" dirty="0"/>
              <a:t>Jeff Bezos’ API Mandate at Amazon</a:t>
            </a:r>
          </a:p>
        </p:txBody>
      </p:sp>
      <p:sp>
        <p:nvSpPr>
          <p:cNvPr id="3" name="Content Placeholder 2">
            <a:extLst>
              <a:ext uri="{FF2B5EF4-FFF2-40B4-BE49-F238E27FC236}">
                <a16:creationId xmlns:a16="http://schemas.microsoft.com/office/drawing/2014/main" id="{B8A776CA-CBB3-C893-84AB-1294964BE299}"/>
              </a:ext>
            </a:extLst>
          </p:cNvPr>
          <p:cNvSpPr>
            <a:spLocks noGrp="1"/>
          </p:cNvSpPr>
          <p:nvPr>
            <p:ph idx="1"/>
          </p:nvPr>
        </p:nvSpPr>
        <p:spPr>
          <a:xfrm>
            <a:off x="838200" y="1629669"/>
            <a:ext cx="10515600" cy="4351338"/>
          </a:xfrm>
        </p:spPr>
        <p:txBody>
          <a:bodyPr>
            <a:normAutofit fontScale="92500" lnSpcReduction="10000"/>
          </a:bodyPr>
          <a:lstStyle/>
          <a:p>
            <a:pPr marL="457200" indent="-457200">
              <a:lnSpc>
                <a:spcPct val="100000"/>
              </a:lnSpc>
              <a:buFont typeface="+mj-lt"/>
              <a:buAutoNum type="arabicPeriod"/>
            </a:pPr>
            <a:r>
              <a:rPr lang="en-US" sz="2000" dirty="0"/>
              <a:t>All teams will henceforth expose their data and functionality through service interfaces.</a:t>
            </a:r>
          </a:p>
          <a:p>
            <a:pPr marL="457200" indent="-457200">
              <a:lnSpc>
                <a:spcPct val="100000"/>
              </a:lnSpc>
              <a:buFont typeface="+mj-lt"/>
              <a:buAutoNum type="arabicPeriod"/>
            </a:pPr>
            <a:r>
              <a:rPr lang="en-US" sz="2000" dirty="0"/>
              <a:t>Teams must communicate with each other through these interfaces.</a:t>
            </a:r>
          </a:p>
          <a:p>
            <a:pPr marL="457200" indent="-457200">
              <a:lnSpc>
                <a:spcPct val="100000"/>
              </a:lnSpc>
              <a:buFont typeface="+mj-lt"/>
              <a:buAutoNum type="arabicPeriod"/>
            </a:pPr>
            <a:r>
              <a:rPr lang="en-US" sz="2000" dirty="0"/>
              <a:t>There will be no other form of </a:t>
            </a:r>
            <a:r>
              <a:rPr lang="en-US" sz="2000" dirty="0" err="1"/>
              <a:t>interprocess</a:t>
            </a:r>
            <a:r>
              <a:rPr lang="en-US" sz="2000" dirty="0"/>
              <a:t> communication allowed: no direct linking, no direct reads of another team’s data store, no shared-memory model, no back-doors whatsoever. The only communication allowed is via service interface calls over the network.</a:t>
            </a:r>
          </a:p>
          <a:p>
            <a:pPr marL="457200" indent="-457200">
              <a:lnSpc>
                <a:spcPct val="100000"/>
              </a:lnSpc>
              <a:buFont typeface="+mj-lt"/>
              <a:buAutoNum type="arabicPeriod"/>
            </a:pPr>
            <a:r>
              <a:rPr lang="en-US" sz="2000" dirty="0"/>
              <a:t>It doesn’t matter what technology they use. </a:t>
            </a:r>
          </a:p>
          <a:p>
            <a:pPr marL="457200" indent="-457200">
              <a:lnSpc>
                <a:spcPct val="100000"/>
              </a:lnSpc>
              <a:buFont typeface="+mj-lt"/>
              <a:buAutoNum type="arabicPeriod"/>
            </a:pPr>
            <a:r>
              <a:rPr lang="en-US" sz="2000" dirty="0"/>
              <a:t>All service interfaces, without exception, must be designed from the ground up to be externalizable. That is to say, the team must plan and design to be able to expose the interface to developers in the outside world. No exceptions.</a:t>
            </a:r>
          </a:p>
          <a:p>
            <a:pPr marL="457200" indent="-457200">
              <a:lnSpc>
                <a:spcPct val="100000"/>
              </a:lnSpc>
              <a:buFont typeface="+mj-lt"/>
              <a:buAutoNum type="arabicPeriod"/>
            </a:pPr>
            <a:r>
              <a:rPr lang="en-US" sz="2000" dirty="0"/>
              <a:t>Anyone who doesn’t do this will be fired.</a:t>
            </a:r>
          </a:p>
          <a:p>
            <a:pPr marL="457200" indent="-457200">
              <a:lnSpc>
                <a:spcPct val="100000"/>
              </a:lnSpc>
              <a:buFont typeface="+mj-lt"/>
              <a:buAutoNum type="arabicPeriod"/>
            </a:pPr>
            <a:r>
              <a:rPr lang="en-US" sz="2000" dirty="0"/>
              <a:t>Thank you; have a nice day!</a:t>
            </a:r>
          </a:p>
        </p:txBody>
      </p:sp>
      <p:sp>
        <p:nvSpPr>
          <p:cNvPr id="4" name="Rectangle 3">
            <a:extLst>
              <a:ext uri="{FF2B5EF4-FFF2-40B4-BE49-F238E27FC236}">
                <a16:creationId xmlns:a16="http://schemas.microsoft.com/office/drawing/2014/main" id="{32778484-106E-9C17-5505-294CF6B20322}"/>
              </a:ext>
            </a:extLst>
          </p:cNvPr>
          <p:cNvSpPr/>
          <p:nvPr/>
        </p:nvSpPr>
        <p:spPr>
          <a:xfrm>
            <a:off x="838200" y="6176963"/>
            <a:ext cx="11353800" cy="369332"/>
          </a:xfrm>
          <a:prstGeom prst="rect">
            <a:avLst/>
          </a:prstGeom>
        </p:spPr>
        <p:txBody>
          <a:bodyPr wrap="square">
            <a:spAutoFit/>
          </a:bodyPr>
          <a:lstStyle/>
          <a:p>
            <a:r>
              <a:rPr lang="en-US" dirty="0">
                <a:hlinkClick r:id="rId2"/>
              </a:rPr>
              <a:t>https://nordicapis.com/the-bezos-api-mandate-amazons-manifesto-for-externalization</a:t>
            </a:r>
            <a:r>
              <a:rPr lang="en-US" dirty="0"/>
              <a:t> </a:t>
            </a:r>
          </a:p>
        </p:txBody>
      </p:sp>
    </p:spTree>
    <p:extLst>
      <p:ext uri="{BB962C8B-B14F-4D97-AF65-F5344CB8AC3E}">
        <p14:creationId xmlns:p14="http://schemas.microsoft.com/office/powerpoint/2010/main" val="46618952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D45A42-9137-4EBA-3020-66ABB176AEA2}"/>
              </a:ext>
            </a:extLst>
          </p:cNvPr>
          <p:cNvSpPr>
            <a:spLocks noGrp="1"/>
          </p:cNvSpPr>
          <p:nvPr>
            <p:ph type="title"/>
          </p:nvPr>
        </p:nvSpPr>
        <p:spPr/>
        <p:txBody>
          <a:bodyPr/>
          <a:lstStyle/>
          <a:p>
            <a:r>
              <a:rPr lang="en-US" dirty="0"/>
              <a:t>Special Considerations</a:t>
            </a:r>
          </a:p>
        </p:txBody>
      </p:sp>
      <p:sp>
        <p:nvSpPr>
          <p:cNvPr id="3" name="Content Placeholder 2">
            <a:extLst>
              <a:ext uri="{FF2B5EF4-FFF2-40B4-BE49-F238E27FC236}">
                <a16:creationId xmlns:a16="http://schemas.microsoft.com/office/drawing/2014/main" id="{E2A72148-B005-70DA-796B-273A6AC4694E}"/>
              </a:ext>
            </a:extLst>
          </p:cNvPr>
          <p:cNvSpPr>
            <a:spLocks noGrp="1"/>
          </p:cNvSpPr>
          <p:nvPr>
            <p:ph idx="1"/>
          </p:nvPr>
        </p:nvSpPr>
        <p:spPr/>
        <p:txBody>
          <a:bodyPr>
            <a:normAutofit fontScale="92500" lnSpcReduction="20000"/>
          </a:bodyPr>
          <a:lstStyle/>
          <a:p>
            <a:pPr>
              <a:lnSpc>
                <a:spcPct val="110000"/>
              </a:lnSpc>
            </a:pPr>
            <a:r>
              <a:rPr lang="en-US" dirty="0"/>
              <a:t>Authentication confirms identity, while authorization determines access rights.</a:t>
            </a:r>
          </a:p>
          <a:p>
            <a:pPr lvl="1">
              <a:lnSpc>
                <a:spcPct val="110000"/>
              </a:lnSpc>
            </a:pPr>
            <a:r>
              <a:rPr lang="en-US" b="1" dirty="0"/>
              <a:t>Authentication</a:t>
            </a:r>
            <a:r>
              <a:rPr lang="en-US" dirty="0"/>
              <a:t> is the process of verifying the identity of a user or system. It confirms that the user or system is who they claim to be.</a:t>
            </a:r>
          </a:p>
          <a:p>
            <a:pPr lvl="1">
              <a:lnSpc>
                <a:spcPct val="110000"/>
              </a:lnSpc>
            </a:pPr>
            <a:r>
              <a:rPr lang="en-US" b="1" dirty="0"/>
              <a:t>Authorization</a:t>
            </a:r>
            <a:r>
              <a:rPr lang="en-US" dirty="0"/>
              <a:t> is the process of determining whether a user or system has permission to access a specific resource or perform a specific action. It checks whether the authenticated user or system has the necessary privileges to perform the requested operation.</a:t>
            </a:r>
          </a:p>
          <a:p>
            <a:pPr>
              <a:lnSpc>
                <a:spcPct val="110000"/>
              </a:lnSpc>
            </a:pPr>
            <a:endParaRPr lang="en-US" dirty="0"/>
          </a:p>
          <a:p>
            <a:pPr>
              <a:lnSpc>
                <a:spcPct val="110000"/>
              </a:lnSpc>
            </a:pPr>
            <a:r>
              <a:rPr lang="en-US" b="1" dirty="0"/>
              <a:t>Rate-limiting</a:t>
            </a:r>
            <a:endParaRPr lang="en-US" dirty="0"/>
          </a:p>
          <a:p>
            <a:pPr>
              <a:lnSpc>
                <a:spcPct val="110000"/>
              </a:lnSpc>
            </a:pPr>
            <a:r>
              <a:rPr lang="en-US" b="1" dirty="0"/>
              <a:t>Query by offsets and limits</a:t>
            </a:r>
          </a:p>
        </p:txBody>
      </p:sp>
    </p:spTree>
    <p:extLst>
      <p:ext uri="{BB962C8B-B14F-4D97-AF65-F5344CB8AC3E}">
        <p14:creationId xmlns:p14="http://schemas.microsoft.com/office/powerpoint/2010/main" val="111951628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application, Teams&#10;&#10;Description automatically generated">
            <a:extLst>
              <a:ext uri="{FF2B5EF4-FFF2-40B4-BE49-F238E27FC236}">
                <a16:creationId xmlns:a16="http://schemas.microsoft.com/office/drawing/2014/main" id="{17F0D11A-DBC8-2389-1A38-E22E30917F1D}"/>
              </a:ext>
            </a:extLst>
          </p:cNvPr>
          <p:cNvPicPr>
            <a:picLocks noChangeAspect="1"/>
          </p:cNvPicPr>
          <p:nvPr/>
        </p:nvPicPr>
        <p:blipFill rotWithShape="1">
          <a:blip r:embed="rId2"/>
          <a:srcRect l="10519" r="14209"/>
          <a:stretch/>
        </p:blipFill>
        <p:spPr>
          <a:xfrm>
            <a:off x="605125" y="351529"/>
            <a:ext cx="10981750" cy="6154942"/>
          </a:xfrm>
          <a:prstGeom prst="rect">
            <a:avLst/>
          </a:prstGeom>
        </p:spPr>
      </p:pic>
      <p:pic>
        <p:nvPicPr>
          <p:cNvPr id="5" name="Picture 4" descr="Graphical user interface, application&#10;&#10;Description automatically generated">
            <a:extLst>
              <a:ext uri="{FF2B5EF4-FFF2-40B4-BE49-F238E27FC236}">
                <a16:creationId xmlns:a16="http://schemas.microsoft.com/office/drawing/2014/main" id="{3D4DB4A8-9BB6-AE28-CC99-1C7B84E37970}"/>
              </a:ext>
            </a:extLst>
          </p:cNvPr>
          <p:cNvPicPr>
            <a:picLocks noChangeAspect="1"/>
          </p:cNvPicPr>
          <p:nvPr/>
        </p:nvPicPr>
        <p:blipFill>
          <a:blip r:embed="rId3"/>
          <a:stretch>
            <a:fillRect/>
          </a:stretch>
        </p:blipFill>
        <p:spPr>
          <a:xfrm>
            <a:off x="2209800" y="115353"/>
            <a:ext cx="7772400" cy="6627294"/>
          </a:xfrm>
          <a:prstGeom prst="rect">
            <a:avLst/>
          </a:prstGeom>
        </p:spPr>
      </p:pic>
    </p:spTree>
    <p:extLst>
      <p:ext uri="{BB962C8B-B14F-4D97-AF65-F5344CB8AC3E}">
        <p14:creationId xmlns:p14="http://schemas.microsoft.com/office/powerpoint/2010/main" val="749336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E16F297-EE57-804A-8457-F393A9CDED97}"/>
              </a:ext>
            </a:extLst>
          </p:cNvPr>
          <p:cNvSpPr/>
          <p:nvPr/>
        </p:nvSpPr>
        <p:spPr>
          <a:xfrm>
            <a:off x="0" y="0"/>
            <a:ext cx="12192000" cy="6858000"/>
          </a:xfrm>
          <a:prstGeom prst="rect">
            <a:avLst/>
          </a:prstGeom>
          <a:solidFill>
            <a:srgbClr val="6BD9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EEFF4C7-80DE-8948-9035-7692B2DB5527}"/>
              </a:ext>
            </a:extLst>
          </p:cNvPr>
          <p:cNvSpPr>
            <a:spLocks noGrp="1"/>
          </p:cNvSpPr>
          <p:nvPr>
            <p:ph type="title"/>
          </p:nvPr>
        </p:nvSpPr>
        <p:spPr>
          <a:xfrm>
            <a:off x="838200" y="1840873"/>
            <a:ext cx="5964935" cy="1588127"/>
          </a:xfrm>
        </p:spPr>
        <p:txBody>
          <a:bodyPr>
            <a:normAutofit/>
          </a:bodyPr>
          <a:lstStyle/>
          <a:p>
            <a:r>
              <a:rPr lang="en-US" sz="4800" b="1" dirty="0"/>
              <a:t>Let’s jump into R</a:t>
            </a:r>
          </a:p>
        </p:txBody>
      </p:sp>
      <p:sp>
        <p:nvSpPr>
          <p:cNvPr id="7" name="Content Placeholder 6">
            <a:extLst>
              <a:ext uri="{FF2B5EF4-FFF2-40B4-BE49-F238E27FC236}">
                <a16:creationId xmlns:a16="http://schemas.microsoft.com/office/drawing/2014/main" id="{1A419C1F-F210-2F4F-89FC-1802B4499679}"/>
              </a:ext>
            </a:extLst>
          </p:cNvPr>
          <p:cNvSpPr>
            <a:spLocks noGrp="1"/>
          </p:cNvSpPr>
          <p:nvPr>
            <p:ph idx="1"/>
          </p:nvPr>
        </p:nvSpPr>
        <p:spPr>
          <a:xfrm>
            <a:off x="1011924" y="3429000"/>
            <a:ext cx="4480420" cy="1588127"/>
          </a:xfrm>
          <a:prstGeom prst="rect">
            <a:avLst/>
          </a:prstGeom>
        </p:spPr>
        <p:txBody>
          <a:bodyPr wrap="square">
            <a:spAutoFit/>
          </a:bodyPr>
          <a:lstStyle/>
          <a:p>
            <a:pPr marL="0" indent="0">
              <a:buNone/>
            </a:pPr>
            <a:r>
              <a:rPr lang="en-US" sz="3600" dirty="0"/>
              <a:t>Scan the QR code to view the code we will work with</a:t>
            </a:r>
          </a:p>
        </p:txBody>
      </p:sp>
      <p:pic>
        <p:nvPicPr>
          <p:cNvPr id="6" name="Picture 5" descr="Qr code&#10;&#10;Description automatically generated">
            <a:extLst>
              <a:ext uri="{FF2B5EF4-FFF2-40B4-BE49-F238E27FC236}">
                <a16:creationId xmlns:a16="http://schemas.microsoft.com/office/drawing/2014/main" id="{5C7255A1-E379-806B-5FE6-6CD795B05266}"/>
              </a:ext>
            </a:extLst>
          </p:cNvPr>
          <p:cNvPicPr>
            <a:picLocks noChangeAspect="1"/>
          </p:cNvPicPr>
          <p:nvPr/>
        </p:nvPicPr>
        <p:blipFill rotWithShape="1">
          <a:blip r:embed="rId3"/>
          <a:srcRect l="7859" t="7711" r="7159" b="8461"/>
          <a:stretch/>
        </p:blipFill>
        <p:spPr>
          <a:xfrm>
            <a:off x="7629312" y="1840873"/>
            <a:ext cx="3480887" cy="3433637"/>
          </a:xfrm>
          <a:prstGeom prst="rect">
            <a:avLst/>
          </a:prstGeom>
        </p:spPr>
      </p:pic>
    </p:spTree>
    <p:extLst>
      <p:ext uri="{BB962C8B-B14F-4D97-AF65-F5344CB8AC3E}">
        <p14:creationId xmlns:p14="http://schemas.microsoft.com/office/powerpoint/2010/main" val="134197159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BE102CF-B23E-4703-3158-4FEE704D35F6}"/>
              </a:ext>
            </a:extLst>
          </p:cNvPr>
          <p:cNvSpPr/>
          <p:nvPr/>
        </p:nvSpPr>
        <p:spPr>
          <a:xfrm>
            <a:off x="0" y="0"/>
            <a:ext cx="12192000" cy="6858000"/>
          </a:xfrm>
          <a:prstGeom prst="rect">
            <a:avLst/>
          </a:prstGeom>
          <a:solidFill>
            <a:srgbClr val="6BD9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tx1"/>
                </a:solidFill>
              </a:rPr>
              <a:t>Data Science: Latest Trends</a:t>
            </a:r>
          </a:p>
        </p:txBody>
      </p:sp>
    </p:spTree>
    <p:extLst>
      <p:ext uri="{BB962C8B-B14F-4D97-AF65-F5344CB8AC3E}">
        <p14:creationId xmlns:p14="http://schemas.microsoft.com/office/powerpoint/2010/main" val="172413861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1E9C5D-3B5C-A64D-98A0-4EEB9F1774D3}"/>
              </a:ext>
            </a:extLst>
          </p:cNvPr>
          <p:cNvSpPr>
            <a:spLocks noGrp="1"/>
          </p:cNvSpPr>
          <p:nvPr>
            <p:ph type="title"/>
          </p:nvPr>
        </p:nvSpPr>
        <p:spPr/>
        <p:txBody>
          <a:bodyPr/>
          <a:lstStyle/>
          <a:p>
            <a:r>
              <a:rPr lang="en-US" dirty="0"/>
              <a:t>ETL Pipelines</a:t>
            </a:r>
          </a:p>
        </p:txBody>
      </p:sp>
      <p:sp>
        <p:nvSpPr>
          <p:cNvPr id="4" name="Content Placeholder 3">
            <a:extLst>
              <a:ext uri="{FF2B5EF4-FFF2-40B4-BE49-F238E27FC236}">
                <a16:creationId xmlns:a16="http://schemas.microsoft.com/office/drawing/2014/main" id="{9D5ADA94-4CB5-E014-F0A5-3D3820F7C2F5}"/>
              </a:ext>
            </a:extLst>
          </p:cNvPr>
          <p:cNvSpPr>
            <a:spLocks noGrp="1"/>
          </p:cNvSpPr>
          <p:nvPr>
            <p:ph idx="1"/>
          </p:nvPr>
        </p:nvSpPr>
        <p:spPr>
          <a:xfrm>
            <a:off x="838200" y="1825625"/>
            <a:ext cx="4942668" cy="4351338"/>
          </a:xfrm>
        </p:spPr>
        <p:txBody>
          <a:bodyPr>
            <a:normAutofit fontScale="92500" lnSpcReduction="20000"/>
          </a:bodyPr>
          <a:lstStyle/>
          <a:p>
            <a:r>
              <a:rPr lang="en-US" dirty="0"/>
              <a:t>Extract</a:t>
            </a:r>
          </a:p>
          <a:p>
            <a:pPr lvl="1"/>
            <a:r>
              <a:rPr lang="en-US" dirty="0"/>
              <a:t>Programmatically download data from origin (database, file server)</a:t>
            </a:r>
          </a:p>
          <a:p>
            <a:pPr lvl="1"/>
            <a:endParaRPr lang="en-US" dirty="0"/>
          </a:p>
          <a:p>
            <a:r>
              <a:rPr lang="en-US" dirty="0"/>
              <a:t>Transform</a:t>
            </a:r>
          </a:p>
          <a:p>
            <a:pPr lvl="1"/>
            <a:r>
              <a:rPr lang="en-US" dirty="0"/>
              <a:t>Manipulate, score, reformat data as needed for computational needs</a:t>
            </a:r>
          </a:p>
          <a:p>
            <a:pPr lvl="1"/>
            <a:endParaRPr lang="en-US" dirty="0"/>
          </a:p>
          <a:p>
            <a:r>
              <a:rPr lang="en-US" dirty="0"/>
              <a:t>Load</a:t>
            </a:r>
          </a:p>
          <a:p>
            <a:pPr lvl="1"/>
            <a:r>
              <a:rPr lang="en-US" dirty="0"/>
              <a:t>Re-save transform dataset(s) in new location on origin server (or other server)</a:t>
            </a:r>
          </a:p>
        </p:txBody>
      </p:sp>
      <p:pic>
        <p:nvPicPr>
          <p:cNvPr id="6146" name="Picture 2" descr="GitHub - PrefectHQ/prefect: The easiest way to automate your data">
            <a:extLst>
              <a:ext uri="{FF2B5EF4-FFF2-40B4-BE49-F238E27FC236}">
                <a16:creationId xmlns:a16="http://schemas.microsoft.com/office/drawing/2014/main" id="{81B3F38E-F09D-C767-F01A-ADBFF71A01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48173" y="1027906"/>
            <a:ext cx="6221777" cy="51490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502536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A74AEA6-8EBE-C2C9-A56E-4663DEB492C5}"/>
              </a:ext>
            </a:extLst>
          </p:cNvPr>
          <p:cNvPicPr>
            <a:picLocks noChangeAspect="1"/>
          </p:cNvPicPr>
          <p:nvPr/>
        </p:nvPicPr>
        <p:blipFill rotWithShape="1">
          <a:blip r:embed="rId3"/>
          <a:srcRect t="3638" b="2281"/>
          <a:stretch/>
        </p:blipFill>
        <p:spPr>
          <a:xfrm>
            <a:off x="110653" y="457199"/>
            <a:ext cx="11970694" cy="5943601"/>
          </a:xfrm>
          <a:prstGeom prst="rect">
            <a:avLst/>
          </a:prstGeom>
        </p:spPr>
      </p:pic>
    </p:spTree>
    <p:extLst>
      <p:ext uri="{BB962C8B-B14F-4D97-AF65-F5344CB8AC3E}">
        <p14:creationId xmlns:p14="http://schemas.microsoft.com/office/powerpoint/2010/main" val="18887080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CA9343-94ED-4460-45DE-C58AF0BF85CA}"/>
              </a:ext>
            </a:extLst>
          </p:cNvPr>
          <p:cNvSpPr>
            <a:spLocks noGrp="1"/>
          </p:cNvSpPr>
          <p:nvPr>
            <p:ph type="title"/>
          </p:nvPr>
        </p:nvSpPr>
        <p:spPr/>
        <p:txBody>
          <a:bodyPr/>
          <a:lstStyle/>
          <a:p>
            <a:r>
              <a:rPr lang="en-US" dirty="0"/>
              <a:t>About this Workshop</a:t>
            </a:r>
          </a:p>
        </p:txBody>
      </p:sp>
      <p:sp>
        <p:nvSpPr>
          <p:cNvPr id="3" name="Content Placeholder 2">
            <a:extLst>
              <a:ext uri="{FF2B5EF4-FFF2-40B4-BE49-F238E27FC236}">
                <a16:creationId xmlns:a16="http://schemas.microsoft.com/office/drawing/2014/main" id="{3A02AC26-BD4D-E9D8-E7E6-AAFC33F17895}"/>
              </a:ext>
            </a:extLst>
          </p:cNvPr>
          <p:cNvSpPr>
            <a:spLocks noGrp="1"/>
          </p:cNvSpPr>
          <p:nvPr>
            <p:ph idx="1"/>
          </p:nvPr>
        </p:nvSpPr>
        <p:spPr/>
        <p:txBody>
          <a:bodyPr>
            <a:normAutofit/>
          </a:bodyPr>
          <a:lstStyle/>
          <a:p>
            <a:r>
              <a:rPr lang="en-US" dirty="0"/>
              <a:t>All slides, code, and recordings will be made available at the website listed below, as well as </a:t>
            </a:r>
            <a:r>
              <a:rPr lang="en-US" dirty="0" err="1"/>
              <a:t>Github</a:t>
            </a:r>
            <a:endParaRPr lang="en-US" dirty="0"/>
          </a:p>
          <a:p>
            <a:pPr lvl="1"/>
            <a:r>
              <a:rPr lang="en-US" dirty="0"/>
              <a:t>Code &amp; Slides</a:t>
            </a:r>
          </a:p>
          <a:p>
            <a:pPr lvl="2"/>
            <a:r>
              <a:rPr lang="en-US" dirty="0">
                <a:hlinkClick r:id="rId2"/>
              </a:rPr>
              <a:t>https://github.com/nelsonroque/contextlab_reproduciblescience_workshops</a:t>
            </a:r>
            <a:r>
              <a:rPr lang="en-US" dirty="0"/>
              <a:t> </a:t>
            </a:r>
          </a:p>
          <a:p>
            <a:pPr lvl="1"/>
            <a:r>
              <a:rPr lang="en-US" dirty="0"/>
              <a:t>Textbook</a:t>
            </a:r>
          </a:p>
          <a:p>
            <a:pPr lvl="2"/>
            <a:r>
              <a:rPr lang="en-US" dirty="0">
                <a:hlinkClick r:id="rId3"/>
              </a:rPr>
              <a:t>https://nelsonroque.github.io/contextlab_introdatascience_webcourse/</a:t>
            </a:r>
            <a:r>
              <a:rPr lang="en-US" dirty="0"/>
              <a:t> </a:t>
            </a:r>
            <a:endParaRPr lang="en-US" dirty="0">
              <a:highlight>
                <a:srgbClr val="FFFF00"/>
              </a:highlight>
            </a:endParaRPr>
          </a:p>
        </p:txBody>
      </p:sp>
    </p:spTree>
    <p:extLst>
      <p:ext uri="{BB962C8B-B14F-4D97-AF65-F5344CB8AC3E}">
        <p14:creationId xmlns:p14="http://schemas.microsoft.com/office/powerpoint/2010/main" val="336341130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459C2F-E646-5BD4-9C7F-B30E04FF8B62}"/>
              </a:ext>
            </a:extLst>
          </p:cNvPr>
          <p:cNvSpPr>
            <a:spLocks noGrp="1"/>
          </p:cNvSpPr>
          <p:nvPr>
            <p:ph type="title"/>
          </p:nvPr>
        </p:nvSpPr>
        <p:spPr/>
        <p:txBody>
          <a:bodyPr/>
          <a:lstStyle/>
          <a:p>
            <a:r>
              <a:rPr lang="en-US" dirty="0"/>
              <a:t>What is </a:t>
            </a:r>
            <a:r>
              <a:rPr lang="en-US" dirty="0" err="1"/>
              <a:t>PubSub</a:t>
            </a:r>
            <a:r>
              <a:rPr lang="en-US" dirty="0"/>
              <a:t>?</a:t>
            </a:r>
          </a:p>
        </p:txBody>
      </p:sp>
      <p:sp>
        <p:nvSpPr>
          <p:cNvPr id="3" name="Content Placeholder 2">
            <a:extLst>
              <a:ext uri="{FF2B5EF4-FFF2-40B4-BE49-F238E27FC236}">
                <a16:creationId xmlns:a16="http://schemas.microsoft.com/office/drawing/2014/main" id="{B9B0173D-E455-71C1-E7A3-C5FFC8241A18}"/>
              </a:ext>
            </a:extLst>
          </p:cNvPr>
          <p:cNvSpPr>
            <a:spLocks noGrp="1"/>
          </p:cNvSpPr>
          <p:nvPr>
            <p:ph idx="1"/>
          </p:nvPr>
        </p:nvSpPr>
        <p:spPr>
          <a:xfrm>
            <a:off x="838200" y="1825625"/>
            <a:ext cx="3502572" cy="4351338"/>
          </a:xfrm>
        </p:spPr>
        <p:txBody>
          <a:bodyPr>
            <a:normAutofit fontScale="92500" lnSpcReduction="10000"/>
          </a:bodyPr>
          <a:lstStyle/>
          <a:p>
            <a:r>
              <a:rPr lang="en-US" dirty="0"/>
              <a:t>Messaging pattern for loosely coupled communication between highly cohesive components</a:t>
            </a:r>
          </a:p>
          <a:p>
            <a:endParaRPr lang="en-US" dirty="0"/>
          </a:p>
          <a:p>
            <a:r>
              <a:rPr lang="en-US" b="1" dirty="0"/>
              <a:t>Why </a:t>
            </a:r>
            <a:r>
              <a:rPr lang="en-US" b="1" dirty="0" err="1"/>
              <a:t>PubSub</a:t>
            </a:r>
            <a:r>
              <a:rPr lang="en-US" b="1" dirty="0"/>
              <a:t>?</a:t>
            </a:r>
          </a:p>
          <a:p>
            <a:pPr lvl="1"/>
            <a:r>
              <a:rPr lang="en-US" dirty="0"/>
              <a:t>Scalable, fault-tolerant, and highly available</a:t>
            </a:r>
          </a:p>
        </p:txBody>
      </p:sp>
      <p:pic>
        <p:nvPicPr>
          <p:cNvPr id="2050" name="Picture 2">
            <a:hlinkClick r:id="rId2"/>
            <a:extLst>
              <a:ext uri="{FF2B5EF4-FFF2-40B4-BE49-F238E27FC236}">
                <a16:creationId xmlns:a16="http://schemas.microsoft.com/office/drawing/2014/main" id="{D4FEF728-51F7-C238-D1E8-56B6282091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27971" y="1953173"/>
            <a:ext cx="6845300" cy="43180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FD2A91ED-64B5-3641-3B70-466955BB14A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27971" y="867541"/>
            <a:ext cx="6375400" cy="5816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68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2050"/>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20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DB6BA6-DEC3-69A0-5A64-575A581D0E20}"/>
              </a:ext>
            </a:extLst>
          </p:cNvPr>
          <p:cNvSpPr>
            <a:spLocks noGrp="1"/>
          </p:cNvSpPr>
          <p:nvPr>
            <p:ph type="title"/>
          </p:nvPr>
        </p:nvSpPr>
        <p:spPr/>
        <p:txBody>
          <a:bodyPr/>
          <a:lstStyle/>
          <a:p>
            <a:r>
              <a:rPr lang="en-US" dirty="0"/>
              <a:t>How I’ve Used </a:t>
            </a:r>
            <a:r>
              <a:rPr lang="en-US" dirty="0" err="1"/>
              <a:t>PubSub</a:t>
            </a:r>
            <a:r>
              <a:rPr lang="en-US" dirty="0"/>
              <a:t> Messaging</a:t>
            </a:r>
          </a:p>
        </p:txBody>
      </p:sp>
      <p:sp>
        <p:nvSpPr>
          <p:cNvPr id="3" name="Content Placeholder 2">
            <a:extLst>
              <a:ext uri="{FF2B5EF4-FFF2-40B4-BE49-F238E27FC236}">
                <a16:creationId xmlns:a16="http://schemas.microsoft.com/office/drawing/2014/main" id="{2D1466D3-5460-2619-DD29-894E38ECC6D8}"/>
              </a:ext>
            </a:extLst>
          </p:cNvPr>
          <p:cNvSpPr>
            <a:spLocks noGrp="1"/>
          </p:cNvSpPr>
          <p:nvPr>
            <p:ph idx="1"/>
          </p:nvPr>
        </p:nvSpPr>
        <p:spPr/>
        <p:txBody>
          <a:bodyPr/>
          <a:lstStyle/>
          <a:p>
            <a:r>
              <a:rPr lang="en-US" dirty="0"/>
              <a:t>Send a message to a topic for each device in a study, and query all data for last X days from device API</a:t>
            </a:r>
          </a:p>
          <a:p>
            <a:pPr lvl="1"/>
            <a:r>
              <a:rPr lang="en-US" dirty="0"/>
              <a:t>e.g., Fitbit, Air quality devices</a:t>
            </a:r>
          </a:p>
          <a:p>
            <a:endParaRPr lang="en-US" dirty="0"/>
          </a:p>
          <a:p>
            <a:r>
              <a:rPr lang="en-US" dirty="0"/>
              <a:t>Send a message to a topic for each cognitive task, query respective data, score it, and publish to API/store in new database table</a:t>
            </a:r>
          </a:p>
        </p:txBody>
      </p:sp>
    </p:spTree>
    <p:extLst>
      <p:ext uri="{BB962C8B-B14F-4D97-AF65-F5344CB8AC3E}">
        <p14:creationId xmlns:p14="http://schemas.microsoft.com/office/powerpoint/2010/main" val="79236387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99E77869-ECE1-369D-D110-3EC237652C98}"/>
              </a:ext>
            </a:extLst>
          </p:cNvPr>
          <p:cNvSpPr/>
          <p:nvPr/>
        </p:nvSpPr>
        <p:spPr>
          <a:xfrm>
            <a:off x="919797" y="2221376"/>
            <a:ext cx="660400" cy="660400"/>
          </a:xfrm>
          <a:prstGeom prst="ellipse">
            <a:avLst/>
          </a:prstGeom>
          <a:solidFill>
            <a:schemeClr val="accent4"/>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920CFE34-8F00-A119-B12E-E812BA9431DA}"/>
              </a:ext>
            </a:extLst>
          </p:cNvPr>
          <p:cNvSpPr txBox="1"/>
          <p:nvPr/>
        </p:nvSpPr>
        <p:spPr>
          <a:xfrm>
            <a:off x="445664" y="2934177"/>
            <a:ext cx="1608666" cy="369332"/>
          </a:xfrm>
          <a:prstGeom prst="rect">
            <a:avLst/>
          </a:prstGeom>
          <a:noFill/>
        </p:spPr>
        <p:txBody>
          <a:bodyPr wrap="square" rtlCol="0">
            <a:spAutoFit/>
          </a:bodyPr>
          <a:lstStyle/>
          <a:p>
            <a:pPr algn="ctr"/>
            <a:r>
              <a:rPr lang="en-US" dirty="0"/>
              <a:t>On schedule</a:t>
            </a:r>
          </a:p>
        </p:txBody>
      </p:sp>
      <p:sp>
        <p:nvSpPr>
          <p:cNvPr id="4" name="Rounded Rectangle 3">
            <a:extLst>
              <a:ext uri="{FF2B5EF4-FFF2-40B4-BE49-F238E27FC236}">
                <a16:creationId xmlns:a16="http://schemas.microsoft.com/office/drawing/2014/main" id="{3CB8319D-1697-8BDE-1D26-ECC47B8A092E}"/>
              </a:ext>
            </a:extLst>
          </p:cNvPr>
          <p:cNvSpPr/>
          <p:nvPr/>
        </p:nvSpPr>
        <p:spPr>
          <a:xfrm>
            <a:off x="2731663" y="1921841"/>
            <a:ext cx="2954761" cy="1295664"/>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 </a:t>
            </a:r>
          </a:p>
          <a:p>
            <a:r>
              <a:rPr lang="en-US" sz="1600" dirty="0"/>
              <a:t>“JOB_TYPE”: “score”, “STUDY_ID”: “TMB”</a:t>
            </a:r>
          </a:p>
          <a:p>
            <a:r>
              <a:rPr lang="en-US" sz="1600" dirty="0"/>
              <a:t>}</a:t>
            </a:r>
          </a:p>
        </p:txBody>
      </p:sp>
      <p:sp>
        <p:nvSpPr>
          <p:cNvPr id="5" name="TextBox 4">
            <a:extLst>
              <a:ext uri="{FF2B5EF4-FFF2-40B4-BE49-F238E27FC236}">
                <a16:creationId xmlns:a16="http://schemas.microsoft.com/office/drawing/2014/main" id="{F22EDD85-63EB-0B10-1493-FF7593CFE73D}"/>
              </a:ext>
            </a:extLst>
          </p:cNvPr>
          <p:cNvSpPr txBox="1"/>
          <p:nvPr/>
        </p:nvSpPr>
        <p:spPr>
          <a:xfrm>
            <a:off x="3128394" y="1552509"/>
            <a:ext cx="1255472" cy="369332"/>
          </a:xfrm>
          <a:prstGeom prst="rect">
            <a:avLst/>
          </a:prstGeom>
          <a:noFill/>
        </p:spPr>
        <p:txBody>
          <a:bodyPr wrap="none" rtlCol="0">
            <a:spAutoFit/>
          </a:bodyPr>
          <a:lstStyle/>
          <a:p>
            <a:r>
              <a:rPr lang="en-US" b="1" dirty="0"/>
              <a:t>Publish job</a:t>
            </a:r>
          </a:p>
        </p:txBody>
      </p:sp>
      <p:sp>
        <p:nvSpPr>
          <p:cNvPr id="6" name="TextBox 5">
            <a:extLst>
              <a:ext uri="{FF2B5EF4-FFF2-40B4-BE49-F238E27FC236}">
                <a16:creationId xmlns:a16="http://schemas.microsoft.com/office/drawing/2014/main" id="{06F6B68C-F278-BEAF-980F-BAC9B98C74D5}"/>
              </a:ext>
            </a:extLst>
          </p:cNvPr>
          <p:cNvSpPr txBox="1"/>
          <p:nvPr/>
        </p:nvSpPr>
        <p:spPr>
          <a:xfrm>
            <a:off x="2731664" y="3279973"/>
            <a:ext cx="2352796" cy="923330"/>
          </a:xfrm>
          <a:prstGeom prst="rect">
            <a:avLst/>
          </a:prstGeom>
          <a:noFill/>
        </p:spPr>
        <p:txBody>
          <a:bodyPr wrap="square" rtlCol="0">
            <a:spAutoFit/>
          </a:bodyPr>
          <a:lstStyle/>
          <a:p>
            <a:r>
              <a:rPr lang="en-US" dirty="0"/>
              <a:t>i.e., send message to SNS topic (e.g., JSON format, string)</a:t>
            </a:r>
          </a:p>
        </p:txBody>
      </p:sp>
      <p:cxnSp>
        <p:nvCxnSpPr>
          <p:cNvPr id="8" name="Straight Arrow Connector 7">
            <a:extLst>
              <a:ext uri="{FF2B5EF4-FFF2-40B4-BE49-F238E27FC236}">
                <a16:creationId xmlns:a16="http://schemas.microsoft.com/office/drawing/2014/main" id="{9F8DDEDB-57DB-AA02-CACF-250C7D338924}"/>
              </a:ext>
            </a:extLst>
          </p:cNvPr>
          <p:cNvCxnSpPr>
            <a:cxnSpLocks/>
            <a:stCxn id="2" idx="6"/>
            <a:endCxn id="4" idx="1"/>
          </p:cNvCxnSpPr>
          <p:nvPr/>
        </p:nvCxnSpPr>
        <p:spPr>
          <a:xfrm>
            <a:off x="1580197" y="2551576"/>
            <a:ext cx="1151466" cy="1809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Rounded Rectangle 11">
            <a:extLst>
              <a:ext uri="{FF2B5EF4-FFF2-40B4-BE49-F238E27FC236}">
                <a16:creationId xmlns:a16="http://schemas.microsoft.com/office/drawing/2014/main" id="{4B6921D3-04AE-EC07-7E0E-77EF6A489233}"/>
              </a:ext>
            </a:extLst>
          </p:cNvPr>
          <p:cNvSpPr/>
          <p:nvPr/>
        </p:nvSpPr>
        <p:spPr>
          <a:xfrm>
            <a:off x="6367745" y="1997856"/>
            <a:ext cx="2048933" cy="1134534"/>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Function </a:t>
            </a:r>
            <a:r>
              <a:rPr lang="en-US" dirty="0" err="1"/>
              <a:t>score_job</a:t>
            </a:r>
            <a:r>
              <a:rPr lang="en-US" dirty="0"/>
              <a:t>()</a:t>
            </a:r>
          </a:p>
        </p:txBody>
      </p:sp>
      <p:sp>
        <p:nvSpPr>
          <p:cNvPr id="13" name="TextBox 12">
            <a:extLst>
              <a:ext uri="{FF2B5EF4-FFF2-40B4-BE49-F238E27FC236}">
                <a16:creationId xmlns:a16="http://schemas.microsoft.com/office/drawing/2014/main" id="{1D49EAE8-D15E-971E-A019-E3E896C712C2}"/>
              </a:ext>
            </a:extLst>
          </p:cNvPr>
          <p:cNvSpPr txBox="1"/>
          <p:nvPr/>
        </p:nvSpPr>
        <p:spPr>
          <a:xfrm>
            <a:off x="6740109" y="1579814"/>
            <a:ext cx="1304203" cy="369332"/>
          </a:xfrm>
          <a:prstGeom prst="rect">
            <a:avLst/>
          </a:prstGeom>
          <a:noFill/>
        </p:spPr>
        <p:txBody>
          <a:bodyPr wrap="none" rtlCol="0">
            <a:spAutoFit/>
          </a:bodyPr>
          <a:lstStyle/>
          <a:p>
            <a:r>
              <a:rPr lang="en-US" b="1" dirty="0"/>
              <a:t>Process job</a:t>
            </a:r>
          </a:p>
        </p:txBody>
      </p:sp>
      <p:cxnSp>
        <p:nvCxnSpPr>
          <p:cNvPr id="14" name="Straight Arrow Connector 13">
            <a:extLst>
              <a:ext uri="{FF2B5EF4-FFF2-40B4-BE49-F238E27FC236}">
                <a16:creationId xmlns:a16="http://schemas.microsoft.com/office/drawing/2014/main" id="{281E5E61-BD64-EB06-9754-0019BF92796F}"/>
              </a:ext>
            </a:extLst>
          </p:cNvPr>
          <p:cNvCxnSpPr>
            <a:cxnSpLocks/>
            <a:stCxn id="4" idx="3"/>
            <a:endCxn id="12" idx="1"/>
          </p:cNvCxnSpPr>
          <p:nvPr/>
        </p:nvCxnSpPr>
        <p:spPr>
          <a:xfrm flipV="1">
            <a:off x="5686424" y="2565123"/>
            <a:ext cx="681321" cy="45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9E9757CD-8837-291D-3717-B7FC660513D1}"/>
              </a:ext>
            </a:extLst>
          </p:cNvPr>
          <p:cNvCxnSpPr>
            <a:cxnSpLocks/>
            <a:stCxn id="12" idx="3"/>
            <a:endCxn id="25" idx="1"/>
          </p:cNvCxnSpPr>
          <p:nvPr/>
        </p:nvCxnSpPr>
        <p:spPr>
          <a:xfrm flipV="1">
            <a:off x="8416678" y="2558349"/>
            <a:ext cx="1587148" cy="677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2" name="Graphic 21" descr="Daily calendar outline">
            <a:extLst>
              <a:ext uri="{FF2B5EF4-FFF2-40B4-BE49-F238E27FC236}">
                <a16:creationId xmlns:a16="http://schemas.microsoft.com/office/drawing/2014/main" id="{C3A8DA23-8898-0178-F38A-C3525BE058E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74094" y="2265003"/>
            <a:ext cx="553720" cy="553720"/>
          </a:xfrm>
          <a:prstGeom prst="rect">
            <a:avLst/>
          </a:prstGeom>
        </p:spPr>
      </p:pic>
      <p:sp>
        <p:nvSpPr>
          <p:cNvPr id="23" name="Title 1">
            <a:extLst>
              <a:ext uri="{FF2B5EF4-FFF2-40B4-BE49-F238E27FC236}">
                <a16:creationId xmlns:a16="http://schemas.microsoft.com/office/drawing/2014/main" id="{18B892B9-96F8-2B10-9BDD-BDFFD44A9205}"/>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Automating data jobs with </a:t>
            </a:r>
            <a:r>
              <a:rPr lang="en-US" dirty="0" err="1"/>
              <a:t>PubSub</a:t>
            </a:r>
            <a:endParaRPr lang="en-US" dirty="0"/>
          </a:p>
        </p:txBody>
      </p:sp>
      <p:sp>
        <p:nvSpPr>
          <p:cNvPr id="24" name="TextBox 23">
            <a:extLst>
              <a:ext uri="{FF2B5EF4-FFF2-40B4-BE49-F238E27FC236}">
                <a16:creationId xmlns:a16="http://schemas.microsoft.com/office/drawing/2014/main" id="{3E74F0CC-0619-06E0-1FB2-94ED0C02B60F}"/>
              </a:ext>
            </a:extLst>
          </p:cNvPr>
          <p:cNvSpPr txBox="1"/>
          <p:nvPr/>
        </p:nvSpPr>
        <p:spPr>
          <a:xfrm>
            <a:off x="6367745" y="3279973"/>
            <a:ext cx="2690530" cy="1754326"/>
          </a:xfrm>
          <a:prstGeom prst="rect">
            <a:avLst/>
          </a:prstGeom>
          <a:noFill/>
        </p:spPr>
        <p:txBody>
          <a:bodyPr wrap="square" rtlCol="0">
            <a:spAutoFit/>
          </a:bodyPr>
          <a:lstStyle/>
          <a:p>
            <a:r>
              <a:rPr lang="en-US" dirty="0"/>
              <a:t>Upon detecting new message on topic, job processor applies necessary algorithms and sends data to next step</a:t>
            </a:r>
          </a:p>
        </p:txBody>
      </p:sp>
      <p:sp>
        <p:nvSpPr>
          <p:cNvPr id="25" name="Rounded Rectangle 24">
            <a:extLst>
              <a:ext uri="{FF2B5EF4-FFF2-40B4-BE49-F238E27FC236}">
                <a16:creationId xmlns:a16="http://schemas.microsoft.com/office/drawing/2014/main" id="{F02C646C-C23D-6104-1480-6F9B51111681}"/>
              </a:ext>
            </a:extLst>
          </p:cNvPr>
          <p:cNvSpPr/>
          <p:nvPr/>
        </p:nvSpPr>
        <p:spPr>
          <a:xfrm>
            <a:off x="10003826" y="1991082"/>
            <a:ext cx="1462732" cy="1134534"/>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Job complete!</a:t>
            </a:r>
          </a:p>
        </p:txBody>
      </p:sp>
      <p:sp>
        <p:nvSpPr>
          <p:cNvPr id="35" name="TextBox 34">
            <a:extLst>
              <a:ext uri="{FF2B5EF4-FFF2-40B4-BE49-F238E27FC236}">
                <a16:creationId xmlns:a16="http://schemas.microsoft.com/office/drawing/2014/main" id="{E58D1F8E-D365-8E59-5A26-0065BDBAC948}"/>
              </a:ext>
            </a:extLst>
          </p:cNvPr>
          <p:cNvSpPr txBox="1"/>
          <p:nvPr/>
        </p:nvSpPr>
        <p:spPr>
          <a:xfrm>
            <a:off x="10003826" y="3303509"/>
            <a:ext cx="1811433" cy="923330"/>
          </a:xfrm>
          <a:prstGeom prst="rect">
            <a:avLst/>
          </a:prstGeom>
          <a:noFill/>
        </p:spPr>
        <p:txBody>
          <a:bodyPr wrap="square" rtlCol="0">
            <a:spAutoFit/>
          </a:bodyPr>
          <a:lstStyle/>
          <a:p>
            <a:r>
              <a:rPr lang="en-US" dirty="0"/>
              <a:t>Send job status to SMS, Teams, Slack, </a:t>
            </a:r>
            <a:r>
              <a:rPr lang="en-US" dirty="0" err="1"/>
              <a:t>etc</a:t>
            </a:r>
            <a:endParaRPr lang="en-US" dirty="0"/>
          </a:p>
        </p:txBody>
      </p:sp>
      <p:sp>
        <p:nvSpPr>
          <p:cNvPr id="38" name="TextBox 37">
            <a:extLst>
              <a:ext uri="{FF2B5EF4-FFF2-40B4-BE49-F238E27FC236}">
                <a16:creationId xmlns:a16="http://schemas.microsoft.com/office/drawing/2014/main" id="{B8BB3F4E-EE01-2260-337A-8A173B61CB76}"/>
              </a:ext>
            </a:extLst>
          </p:cNvPr>
          <p:cNvSpPr txBox="1"/>
          <p:nvPr/>
        </p:nvSpPr>
        <p:spPr>
          <a:xfrm>
            <a:off x="10320469" y="1559464"/>
            <a:ext cx="743922" cy="369332"/>
          </a:xfrm>
          <a:prstGeom prst="rect">
            <a:avLst/>
          </a:prstGeom>
          <a:noFill/>
        </p:spPr>
        <p:txBody>
          <a:bodyPr wrap="none" rtlCol="0">
            <a:spAutoFit/>
          </a:bodyPr>
          <a:lstStyle/>
          <a:p>
            <a:r>
              <a:rPr lang="en-US" b="1" dirty="0"/>
              <a:t>Notify</a:t>
            </a:r>
          </a:p>
        </p:txBody>
      </p:sp>
      <p:pic>
        <p:nvPicPr>
          <p:cNvPr id="26" name="Picture 25" descr="SNS.png">
            <a:extLst>
              <a:ext uri="{FF2B5EF4-FFF2-40B4-BE49-F238E27FC236}">
                <a16:creationId xmlns:a16="http://schemas.microsoft.com/office/drawing/2014/main" id="{1284F265-9C10-C2C8-8781-6928BED1281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46645" y="5640746"/>
            <a:ext cx="731520" cy="731520"/>
          </a:xfrm>
          <a:prstGeom prst="rect">
            <a:avLst/>
          </a:prstGeom>
        </p:spPr>
      </p:pic>
      <p:sp>
        <p:nvSpPr>
          <p:cNvPr id="27" name="TextBox 26">
            <a:extLst>
              <a:ext uri="{FF2B5EF4-FFF2-40B4-BE49-F238E27FC236}">
                <a16:creationId xmlns:a16="http://schemas.microsoft.com/office/drawing/2014/main" id="{18A47087-5C0C-5822-F388-2693A2717E09}"/>
              </a:ext>
            </a:extLst>
          </p:cNvPr>
          <p:cNvSpPr txBox="1"/>
          <p:nvPr/>
        </p:nvSpPr>
        <p:spPr>
          <a:xfrm>
            <a:off x="3211337" y="5486858"/>
            <a:ext cx="836042" cy="153888"/>
          </a:xfrm>
          <a:prstGeom prst="rect">
            <a:avLst/>
          </a:prstGeom>
          <a:noFill/>
        </p:spPr>
        <p:txBody>
          <a:bodyPr wrap="square" lIns="0" tIns="0" rIns="0" bIns="0" rtlCol="0">
            <a:spAutoFit/>
          </a:bodyPr>
          <a:lstStyle/>
          <a:p>
            <a:pPr algn="ctr"/>
            <a:r>
              <a:rPr lang="en-US" sz="1000" dirty="0">
                <a:latin typeface="Helvetica Neue"/>
                <a:cs typeface="Helvetica Neue"/>
              </a:rPr>
              <a:t>Amazon SNS</a:t>
            </a:r>
          </a:p>
        </p:txBody>
      </p:sp>
      <p:pic>
        <p:nvPicPr>
          <p:cNvPr id="28" name="Picture 27" descr="SNS-Topic.png">
            <a:extLst>
              <a:ext uri="{FF2B5EF4-FFF2-40B4-BE49-F238E27FC236}">
                <a16:creationId xmlns:a16="http://schemas.microsoft.com/office/drawing/2014/main" id="{5129B327-D617-4398-95BC-F11B8DC5AFD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08506" y="5640746"/>
            <a:ext cx="975360" cy="731520"/>
          </a:xfrm>
          <a:prstGeom prst="rect">
            <a:avLst/>
          </a:prstGeom>
        </p:spPr>
      </p:pic>
      <p:pic>
        <p:nvPicPr>
          <p:cNvPr id="30" name="Picture 29" descr="Icon&#10;&#10;Description automatically generated">
            <a:extLst>
              <a:ext uri="{FF2B5EF4-FFF2-40B4-BE49-F238E27FC236}">
                <a16:creationId xmlns:a16="http://schemas.microsoft.com/office/drawing/2014/main" id="{67EDA5D0-65B2-749B-8AAD-FA6AED7E56D5}"/>
              </a:ext>
            </a:extLst>
          </p:cNvPr>
          <p:cNvPicPr>
            <a:picLocks noChangeAspect="1"/>
          </p:cNvPicPr>
          <p:nvPr/>
        </p:nvPicPr>
        <p:blipFill>
          <a:blip r:embed="rId7"/>
          <a:stretch>
            <a:fillRect/>
          </a:stretch>
        </p:blipFill>
        <p:spPr>
          <a:xfrm>
            <a:off x="10796952" y="5543330"/>
            <a:ext cx="680649" cy="632791"/>
          </a:xfrm>
          <a:prstGeom prst="rect">
            <a:avLst/>
          </a:prstGeom>
        </p:spPr>
      </p:pic>
      <p:pic>
        <p:nvPicPr>
          <p:cNvPr id="31" name="Picture 6">
            <a:extLst>
              <a:ext uri="{FF2B5EF4-FFF2-40B4-BE49-F238E27FC236}">
                <a16:creationId xmlns:a16="http://schemas.microsoft.com/office/drawing/2014/main" id="{D883AE86-5BBC-9277-B55B-16C1E9AA98F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959353" y="5686480"/>
            <a:ext cx="632791" cy="632791"/>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31">
            <a:extLst>
              <a:ext uri="{FF2B5EF4-FFF2-40B4-BE49-F238E27FC236}">
                <a16:creationId xmlns:a16="http://schemas.microsoft.com/office/drawing/2014/main" id="{6145FE8F-823F-8648-8E24-7D6117F4CF0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718759" y="5593744"/>
            <a:ext cx="818264" cy="818264"/>
          </a:xfrm>
          <a:prstGeom prst="rect">
            <a:avLst/>
          </a:prstGeom>
        </p:spPr>
      </p:pic>
      <p:sp>
        <p:nvSpPr>
          <p:cNvPr id="34" name="TextBox 33">
            <a:extLst>
              <a:ext uri="{FF2B5EF4-FFF2-40B4-BE49-F238E27FC236}">
                <a16:creationId xmlns:a16="http://schemas.microsoft.com/office/drawing/2014/main" id="{11CC5174-2577-9EA8-CC2F-9A5D2FFCDD2A}"/>
              </a:ext>
            </a:extLst>
          </p:cNvPr>
          <p:cNvSpPr txBox="1"/>
          <p:nvPr/>
        </p:nvSpPr>
        <p:spPr>
          <a:xfrm>
            <a:off x="6700317" y="5313418"/>
            <a:ext cx="836706" cy="307777"/>
          </a:xfrm>
          <a:prstGeom prst="rect">
            <a:avLst/>
          </a:prstGeom>
          <a:noFill/>
        </p:spPr>
        <p:txBody>
          <a:bodyPr wrap="square" lIns="0" tIns="0" rIns="0" bIns="0" rtlCol="0">
            <a:spAutoFit/>
          </a:bodyPr>
          <a:lstStyle/>
          <a:p>
            <a:pPr algn="ctr"/>
            <a:r>
              <a:rPr lang="en-US" sz="1000" dirty="0">
                <a:latin typeface="Helvetica Neue"/>
                <a:cs typeface="Helvetica Neue"/>
              </a:rPr>
              <a:t>Amazon Lambda</a:t>
            </a:r>
          </a:p>
        </p:txBody>
      </p:sp>
      <p:cxnSp>
        <p:nvCxnSpPr>
          <p:cNvPr id="11" name="Straight Connector 10">
            <a:extLst>
              <a:ext uri="{FF2B5EF4-FFF2-40B4-BE49-F238E27FC236}">
                <a16:creationId xmlns:a16="http://schemas.microsoft.com/office/drawing/2014/main" id="{D1E162AC-444C-C997-D0E0-C0A4593A8672}"/>
              </a:ext>
            </a:extLst>
          </p:cNvPr>
          <p:cNvCxnSpPr/>
          <p:nvPr/>
        </p:nvCxnSpPr>
        <p:spPr>
          <a:xfrm>
            <a:off x="273269" y="5213131"/>
            <a:ext cx="11603421" cy="0"/>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04B636A5-1143-E1AA-8AD2-BCE1F70EFDDC}"/>
              </a:ext>
            </a:extLst>
          </p:cNvPr>
          <p:cNvCxnSpPr>
            <a:cxnSpLocks/>
            <a:stCxn id="28" idx="3"/>
            <a:endCxn id="32" idx="1"/>
          </p:cNvCxnSpPr>
          <p:nvPr/>
        </p:nvCxnSpPr>
        <p:spPr>
          <a:xfrm flipV="1">
            <a:off x="4383866" y="6002876"/>
            <a:ext cx="2334893" cy="363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E77BB608-12F8-075E-95D5-FDC4A45212AB}"/>
              </a:ext>
            </a:extLst>
          </p:cNvPr>
          <p:cNvCxnSpPr>
            <a:cxnSpLocks/>
            <a:stCxn id="32" idx="3"/>
            <a:endCxn id="31" idx="1"/>
          </p:cNvCxnSpPr>
          <p:nvPr/>
        </p:nvCxnSpPr>
        <p:spPr>
          <a:xfrm>
            <a:off x="7537023" y="6002876"/>
            <a:ext cx="242233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6" name="Picture 15" descr="Icon&#10;&#10;Description automatically generated">
            <a:extLst>
              <a:ext uri="{FF2B5EF4-FFF2-40B4-BE49-F238E27FC236}">
                <a16:creationId xmlns:a16="http://schemas.microsoft.com/office/drawing/2014/main" id="{83455554-CF23-F622-8A70-DE5031C69393}"/>
              </a:ext>
            </a:extLst>
          </p:cNvPr>
          <p:cNvPicPr>
            <a:picLocks noChangeAspect="1"/>
          </p:cNvPicPr>
          <p:nvPr/>
        </p:nvPicPr>
        <p:blipFill>
          <a:blip r:embed="rId10"/>
          <a:stretch>
            <a:fillRect/>
          </a:stretch>
        </p:blipFill>
        <p:spPr>
          <a:xfrm>
            <a:off x="714633" y="5593745"/>
            <a:ext cx="818264" cy="818264"/>
          </a:xfrm>
          <a:prstGeom prst="rect">
            <a:avLst/>
          </a:prstGeom>
        </p:spPr>
      </p:pic>
      <p:sp>
        <p:nvSpPr>
          <p:cNvPr id="41" name="TextBox 40">
            <a:extLst>
              <a:ext uri="{FF2B5EF4-FFF2-40B4-BE49-F238E27FC236}">
                <a16:creationId xmlns:a16="http://schemas.microsoft.com/office/drawing/2014/main" id="{8546D42B-81F9-B000-C892-365EE45E4A0A}"/>
              </a:ext>
            </a:extLst>
          </p:cNvPr>
          <p:cNvSpPr txBox="1"/>
          <p:nvPr/>
        </p:nvSpPr>
        <p:spPr>
          <a:xfrm>
            <a:off x="509685" y="5389442"/>
            <a:ext cx="1228159" cy="153888"/>
          </a:xfrm>
          <a:prstGeom prst="rect">
            <a:avLst/>
          </a:prstGeom>
          <a:noFill/>
        </p:spPr>
        <p:txBody>
          <a:bodyPr wrap="square" lIns="0" tIns="0" rIns="0" bIns="0" rtlCol="0">
            <a:spAutoFit/>
          </a:bodyPr>
          <a:lstStyle/>
          <a:p>
            <a:pPr algn="ctr"/>
            <a:r>
              <a:rPr lang="en-US" sz="1000" dirty="0">
                <a:latin typeface="Helvetica Neue"/>
                <a:cs typeface="Helvetica Neue"/>
              </a:rPr>
              <a:t>Amazon </a:t>
            </a:r>
            <a:r>
              <a:rPr lang="en-US" sz="1000" dirty="0" err="1">
                <a:latin typeface="Helvetica Neue"/>
                <a:cs typeface="Helvetica Neue"/>
              </a:rPr>
              <a:t>EventBridge</a:t>
            </a:r>
            <a:endParaRPr lang="en-US" sz="1000" dirty="0">
              <a:latin typeface="Helvetica Neue"/>
              <a:cs typeface="Helvetica Neue"/>
            </a:endParaRPr>
          </a:p>
        </p:txBody>
      </p:sp>
      <p:cxnSp>
        <p:nvCxnSpPr>
          <p:cNvPr id="42" name="Straight Arrow Connector 41">
            <a:extLst>
              <a:ext uri="{FF2B5EF4-FFF2-40B4-BE49-F238E27FC236}">
                <a16:creationId xmlns:a16="http://schemas.microsoft.com/office/drawing/2014/main" id="{CEC9B177-DD91-023D-7957-DDA1A7437916}"/>
              </a:ext>
            </a:extLst>
          </p:cNvPr>
          <p:cNvCxnSpPr>
            <a:cxnSpLocks/>
            <a:stCxn id="16" idx="3"/>
            <a:endCxn id="26" idx="1"/>
          </p:cNvCxnSpPr>
          <p:nvPr/>
        </p:nvCxnSpPr>
        <p:spPr>
          <a:xfrm>
            <a:off x="1532897" y="6002877"/>
            <a:ext cx="1213748" cy="362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Slack has a new logo and it's ... fine | Mashable">
            <a:extLst>
              <a:ext uri="{FF2B5EF4-FFF2-40B4-BE49-F238E27FC236}">
                <a16:creationId xmlns:a16="http://schemas.microsoft.com/office/drawing/2014/main" id="{FEE20706-99F1-3ABD-5CC7-1C3C19D8F382}"/>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t="28023" b="32494"/>
          <a:stretch/>
        </p:blipFill>
        <p:spPr bwMode="auto">
          <a:xfrm>
            <a:off x="10621218" y="6303282"/>
            <a:ext cx="1255472" cy="2790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087246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1E9C5D-3B5C-A64D-98A0-4EEB9F1774D3}"/>
              </a:ext>
            </a:extLst>
          </p:cNvPr>
          <p:cNvSpPr>
            <a:spLocks noGrp="1"/>
          </p:cNvSpPr>
          <p:nvPr>
            <p:ph type="title"/>
          </p:nvPr>
        </p:nvSpPr>
        <p:spPr/>
        <p:txBody>
          <a:bodyPr/>
          <a:lstStyle/>
          <a:p>
            <a:r>
              <a:rPr lang="en-US" dirty="0"/>
              <a:t>The Future: Data Workflows</a:t>
            </a:r>
          </a:p>
        </p:txBody>
      </p:sp>
      <p:pic>
        <p:nvPicPr>
          <p:cNvPr id="5" name="Content Placeholder 4" descr="A picture containing logo&#10;&#10;Description automatically generated">
            <a:extLst>
              <a:ext uri="{FF2B5EF4-FFF2-40B4-BE49-F238E27FC236}">
                <a16:creationId xmlns:a16="http://schemas.microsoft.com/office/drawing/2014/main" id="{93B9C8BF-1E2D-084C-8C67-EEE4024B8830}"/>
              </a:ext>
            </a:extLst>
          </p:cNvPr>
          <p:cNvPicPr>
            <a:picLocks noGrp="1" noChangeAspect="1"/>
          </p:cNvPicPr>
          <p:nvPr>
            <p:ph idx="1"/>
          </p:nvPr>
        </p:nvPicPr>
        <p:blipFill>
          <a:blip r:embed="rId2"/>
          <a:stretch>
            <a:fillRect/>
          </a:stretch>
        </p:blipFill>
        <p:spPr>
          <a:xfrm>
            <a:off x="499508" y="3786863"/>
            <a:ext cx="2286000" cy="1117600"/>
          </a:xfrm>
        </p:spPr>
      </p:pic>
      <p:pic>
        <p:nvPicPr>
          <p:cNvPr id="2050" name="Picture 2" descr="Deep Learning With Dataiku">
            <a:extLst>
              <a:ext uri="{FF2B5EF4-FFF2-40B4-BE49-F238E27FC236}">
                <a16:creationId xmlns:a16="http://schemas.microsoft.com/office/drawing/2014/main" id="{F887FC82-174D-D349-8B92-825E1160D5B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7531"/>
          <a:stretch/>
        </p:blipFill>
        <p:spPr bwMode="auto">
          <a:xfrm>
            <a:off x="3204957" y="1690688"/>
            <a:ext cx="8676650" cy="451307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7A00E51-9F7C-834B-B381-D2E6E0332C1E}"/>
              </a:ext>
            </a:extLst>
          </p:cNvPr>
          <p:cNvSpPr txBox="1"/>
          <p:nvPr/>
        </p:nvSpPr>
        <p:spPr>
          <a:xfrm>
            <a:off x="700844" y="2356456"/>
            <a:ext cx="2286000" cy="1323439"/>
          </a:xfrm>
          <a:prstGeom prst="rect">
            <a:avLst/>
          </a:prstGeom>
          <a:noFill/>
        </p:spPr>
        <p:txBody>
          <a:bodyPr wrap="square" rtlCol="0">
            <a:spAutoFit/>
          </a:bodyPr>
          <a:lstStyle/>
          <a:p>
            <a:r>
              <a:rPr lang="en-US" sz="2000" dirty="0"/>
              <a:t>Seamless integration platforms, for example:</a:t>
            </a:r>
          </a:p>
        </p:txBody>
      </p:sp>
    </p:spTree>
    <p:extLst>
      <p:ext uri="{BB962C8B-B14F-4D97-AF65-F5344CB8AC3E}">
        <p14:creationId xmlns:p14="http://schemas.microsoft.com/office/powerpoint/2010/main" val="151947113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Graphical user interface, website&#10;&#10;Description automatically generated">
            <a:hlinkClick r:id="rId2"/>
            <a:extLst>
              <a:ext uri="{FF2B5EF4-FFF2-40B4-BE49-F238E27FC236}">
                <a16:creationId xmlns:a16="http://schemas.microsoft.com/office/drawing/2014/main" id="{F11005F0-8F92-464B-9EDE-311D1A10E6D3}"/>
              </a:ext>
            </a:extLst>
          </p:cNvPr>
          <p:cNvPicPr>
            <a:picLocks noGrp="1" noChangeAspect="1"/>
          </p:cNvPicPr>
          <p:nvPr>
            <p:ph idx="1"/>
          </p:nvPr>
        </p:nvPicPr>
        <p:blipFill>
          <a:blip r:embed="rId3"/>
          <a:stretch>
            <a:fillRect/>
          </a:stretch>
        </p:blipFill>
        <p:spPr>
          <a:xfrm>
            <a:off x="2121977" y="1614354"/>
            <a:ext cx="7948045" cy="4990307"/>
          </a:xfrm>
        </p:spPr>
      </p:pic>
      <p:sp>
        <p:nvSpPr>
          <p:cNvPr id="5" name="Title 1">
            <a:extLst>
              <a:ext uri="{FF2B5EF4-FFF2-40B4-BE49-F238E27FC236}">
                <a16:creationId xmlns:a16="http://schemas.microsoft.com/office/drawing/2014/main" id="{6C4C8FD2-4434-EF39-DD41-1A7024C54F5D}"/>
              </a:ext>
            </a:extLst>
          </p:cNvPr>
          <p:cNvSpPr txBox="1">
            <a:spLocks/>
          </p:cNvSpPr>
          <p:nvPr/>
        </p:nvSpPr>
        <p:spPr>
          <a:xfrm>
            <a:off x="457601" y="253339"/>
            <a:ext cx="11276798"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a:t>The Future: No-code data transform</a:t>
            </a:r>
            <a:endParaRPr lang="en-US" dirty="0"/>
          </a:p>
        </p:txBody>
      </p:sp>
    </p:spTree>
    <p:extLst>
      <p:ext uri="{BB962C8B-B14F-4D97-AF65-F5344CB8AC3E}">
        <p14:creationId xmlns:p14="http://schemas.microsoft.com/office/powerpoint/2010/main" val="187675369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BE102CF-B23E-4703-3158-4FEE704D35F6}"/>
              </a:ext>
            </a:extLst>
          </p:cNvPr>
          <p:cNvSpPr/>
          <p:nvPr/>
        </p:nvSpPr>
        <p:spPr>
          <a:xfrm>
            <a:off x="0" y="0"/>
            <a:ext cx="12192000" cy="6858000"/>
          </a:xfrm>
          <a:prstGeom prst="rect">
            <a:avLst/>
          </a:prstGeom>
          <a:solidFill>
            <a:srgbClr val="6BD9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tx1"/>
                </a:solidFill>
              </a:rPr>
              <a:t>Long-term learning</a:t>
            </a:r>
          </a:p>
        </p:txBody>
      </p:sp>
    </p:spTree>
    <p:extLst>
      <p:ext uri="{BB962C8B-B14F-4D97-AF65-F5344CB8AC3E}">
        <p14:creationId xmlns:p14="http://schemas.microsoft.com/office/powerpoint/2010/main" val="116269221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B7B3D8-B0FD-C747-9241-1D17E59447EE}"/>
              </a:ext>
            </a:extLst>
          </p:cNvPr>
          <p:cNvSpPr>
            <a:spLocks noGrp="1"/>
          </p:cNvSpPr>
          <p:nvPr>
            <p:ph type="title"/>
          </p:nvPr>
        </p:nvSpPr>
        <p:spPr/>
        <p:txBody>
          <a:bodyPr/>
          <a:lstStyle/>
          <a:p>
            <a:r>
              <a:rPr lang="en-US" dirty="0"/>
              <a:t>Tutorial Recommendations</a:t>
            </a:r>
          </a:p>
        </p:txBody>
      </p:sp>
      <p:sp>
        <p:nvSpPr>
          <p:cNvPr id="3" name="Content Placeholder 2">
            <a:extLst>
              <a:ext uri="{FF2B5EF4-FFF2-40B4-BE49-F238E27FC236}">
                <a16:creationId xmlns:a16="http://schemas.microsoft.com/office/drawing/2014/main" id="{7625D690-2254-514D-9495-5EEBC334E40E}"/>
              </a:ext>
            </a:extLst>
          </p:cNvPr>
          <p:cNvSpPr>
            <a:spLocks noGrp="1"/>
          </p:cNvSpPr>
          <p:nvPr>
            <p:ph idx="1"/>
          </p:nvPr>
        </p:nvSpPr>
        <p:spPr/>
        <p:txBody>
          <a:bodyPr/>
          <a:lstStyle/>
          <a:p>
            <a:r>
              <a:rPr lang="en-US" dirty="0"/>
              <a:t>Anything by Hadley Wickham</a:t>
            </a:r>
          </a:p>
          <a:p>
            <a:endParaRPr lang="en-US" dirty="0"/>
          </a:p>
          <a:p>
            <a:r>
              <a:rPr lang="en-US" dirty="0">
                <a:hlinkClick r:id="rId2"/>
              </a:rPr>
              <a:t>https://www.r-bloggers.com/</a:t>
            </a:r>
          </a:p>
          <a:p>
            <a:r>
              <a:rPr lang="en-US" dirty="0">
                <a:hlinkClick r:id="rId2"/>
              </a:rPr>
              <a:t>https://www.r-statistics.com/</a:t>
            </a:r>
          </a:p>
          <a:p>
            <a:r>
              <a:rPr lang="en-US" dirty="0">
                <a:hlinkClick r:id="rId2"/>
              </a:rPr>
              <a:t>https://blog.revolutionanalytics.com/</a:t>
            </a:r>
          </a:p>
          <a:p>
            <a:r>
              <a:rPr lang="en-US" dirty="0">
                <a:hlinkClick r:id="rId2"/>
              </a:rPr>
              <a:t>https://r-charts.com/</a:t>
            </a:r>
          </a:p>
          <a:p>
            <a:r>
              <a:rPr lang="en-US" dirty="0">
                <a:hlinkClick r:id="rId2"/>
              </a:rPr>
              <a:t>http://www.cookbook-r.com/Graphs/</a:t>
            </a:r>
            <a:r>
              <a:rPr lang="en-US" dirty="0"/>
              <a:t> </a:t>
            </a:r>
          </a:p>
          <a:p>
            <a:r>
              <a:rPr lang="en-US" dirty="0">
                <a:hlinkClick r:id="rId3"/>
              </a:rPr>
              <a:t>https://plotly.com/r/</a:t>
            </a:r>
            <a:r>
              <a:rPr lang="en-US" dirty="0"/>
              <a:t> </a:t>
            </a:r>
          </a:p>
          <a:p>
            <a:endParaRPr lang="en-US" dirty="0"/>
          </a:p>
        </p:txBody>
      </p:sp>
      <p:pic>
        <p:nvPicPr>
          <p:cNvPr id="4" name="Picture 3">
            <a:extLst>
              <a:ext uri="{FF2B5EF4-FFF2-40B4-BE49-F238E27FC236}">
                <a16:creationId xmlns:a16="http://schemas.microsoft.com/office/drawing/2014/main" id="{8C50AE02-A428-7049-A03F-ACBE4DAFAD07}"/>
              </a:ext>
            </a:extLst>
          </p:cNvPr>
          <p:cNvPicPr>
            <a:picLocks noChangeAspect="1"/>
          </p:cNvPicPr>
          <p:nvPr/>
        </p:nvPicPr>
        <p:blipFill rotWithShape="1">
          <a:blip r:embed="rId4"/>
          <a:srcRect l="11992" t="4975"/>
          <a:stretch/>
        </p:blipFill>
        <p:spPr>
          <a:xfrm>
            <a:off x="8732939" y="1690688"/>
            <a:ext cx="2365926" cy="3264919"/>
          </a:xfrm>
          <a:prstGeom prst="rect">
            <a:avLst/>
          </a:prstGeom>
        </p:spPr>
      </p:pic>
    </p:spTree>
    <p:extLst>
      <p:ext uri="{BB962C8B-B14F-4D97-AF65-F5344CB8AC3E}">
        <p14:creationId xmlns:p14="http://schemas.microsoft.com/office/powerpoint/2010/main" val="401599350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1E9C5D-3B5C-A64D-98A0-4EEB9F1774D3}"/>
              </a:ext>
            </a:extLst>
          </p:cNvPr>
          <p:cNvSpPr>
            <a:spLocks noGrp="1"/>
          </p:cNvSpPr>
          <p:nvPr>
            <p:ph type="title"/>
          </p:nvPr>
        </p:nvSpPr>
        <p:spPr/>
        <p:txBody>
          <a:bodyPr/>
          <a:lstStyle/>
          <a:p>
            <a:r>
              <a:rPr lang="en-US" dirty="0"/>
              <a:t>Reading Recommendations</a:t>
            </a:r>
          </a:p>
        </p:txBody>
      </p:sp>
      <p:pic>
        <p:nvPicPr>
          <p:cNvPr id="5122" name="Picture 2" descr="The Truthful Art">
            <a:extLst>
              <a:ext uri="{FF2B5EF4-FFF2-40B4-BE49-F238E27FC236}">
                <a16:creationId xmlns:a16="http://schemas.microsoft.com/office/drawing/2014/main" id="{6D234631-5698-DA45-BCE5-C50C49D658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25914" y="1817267"/>
            <a:ext cx="2773680" cy="3302000"/>
          </a:xfrm>
          <a:prstGeom prst="rect">
            <a:avLst/>
          </a:prstGeom>
          <a:ln w="28575" cap="sq">
            <a:solidFill>
              <a:srgbClr val="000000"/>
            </a:solidFill>
            <a:miter lim="800000"/>
          </a:ln>
          <a:effectLst>
            <a:outerShdw blurRad="57150" dist="50800" dir="2700000" algn="tl" rotWithShape="0">
              <a:srgbClr val="000000">
                <a:alpha val="40000"/>
              </a:srgbClr>
            </a:outerShdw>
          </a:effectLst>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86F4E217-2AC6-4556-FBC1-36C817AFE7C5}"/>
              </a:ext>
            </a:extLst>
          </p:cNvPr>
          <p:cNvSpPr txBox="1"/>
          <p:nvPr/>
        </p:nvSpPr>
        <p:spPr>
          <a:xfrm>
            <a:off x="1159790" y="5789930"/>
            <a:ext cx="2855562" cy="369332"/>
          </a:xfrm>
          <a:prstGeom prst="rect">
            <a:avLst/>
          </a:prstGeom>
          <a:noFill/>
        </p:spPr>
        <p:txBody>
          <a:bodyPr wrap="square">
            <a:spAutoFit/>
          </a:bodyPr>
          <a:lstStyle/>
          <a:p>
            <a:pPr algn="ctr"/>
            <a:r>
              <a:rPr lang="en-US" dirty="0">
                <a:hlinkClick r:id="rId3"/>
              </a:rPr>
              <a:t>https://r4ds.had.co.nz</a:t>
            </a:r>
            <a:r>
              <a:rPr lang="en-US" dirty="0"/>
              <a:t> </a:t>
            </a:r>
          </a:p>
        </p:txBody>
      </p:sp>
      <p:pic>
        <p:nvPicPr>
          <p:cNvPr id="4" name="Picture 2" descr="Buy from amazon">
            <a:extLst>
              <a:ext uri="{FF2B5EF4-FFF2-40B4-BE49-F238E27FC236}">
                <a16:creationId xmlns:a16="http://schemas.microsoft.com/office/drawing/2014/main" id="{A7188027-D025-249C-0E68-33B2FE877C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9790" y="1690688"/>
            <a:ext cx="2606298" cy="390944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Cover image">
            <a:extLst>
              <a:ext uri="{FF2B5EF4-FFF2-40B4-BE49-F238E27FC236}">
                <a16:creationId xmlns:a16="http://schemas.microsoft.com/office/drawing/2014/main" id="{59D5B29F-8130-627C-411C-F4400FF8231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84916" y="1817267"/>
            <a:ext cx="2787072" cy="3656287"/>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A095EE35-BE63-553E-0D42-A4CB62AFD371}"/>
              </a:ext>
            </a:extLst>
          </p:cNvPr>
          <p:cNvSpPr txBox="1"/>
          <p:nvPr/>
        </p:nvSpPr>
        <p:spPr>
          <a:xfrm>
            <a:off x="4584916" y="5808737"/>
            <a:ext cx="2855562" cy="369332"/>
          </a:xfrm>
          <a:prstGeom prst="rect">
            <a:avLst/>
          </a:prstGeom>
          <a:noFill/>
        </p:spPr>
        <p:txBody>
          <a:bodyPr wrap="square">
            <a:spAutoFit/>
          </a:bodyPr>
          <a:lstStyle/>
          <a:p>
            <a:pPr algn="ctr"/>
            <a:r>
              <a:rPr lang="en-US" dirty="0">
                <a:hlinkClick r:id="rId6"/>
              </a:rPr>
              <a:t>https://r-graphics.org</a:t>
            </a:r>
            <a:r>
              <a:rPr lang="en-US" dirty="0"/>
              <a:t> </a:t>
            </a:r>
          </a:p>
        </p:txBody>
      </p:sp>
    </p:spTree>
    <p:extLst>
      <p:ext uri="{BB962C8B-B14F-4D97-AF65-F5344CB8AC3E}">
        <p14:creationId xmlns:p14="http://schemas.microsoft.com/office/powerpoint/2010/main" val="11940104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B7B3D8-B0FD-C747-9241-1D17E59447EE}"/>
              </a:ext>
            </a:extLst>
          </p:cNvPr>
          <p:cNvSpPr>
            <a:spLocks noGrp="1"/>
          </p:cNvSpPr>
          <p:nvPr>
            <p:ph type="title"/>
          </p:nvPr>
        </p:nvSpPr>
        <p:spPr/>
        <p:txBody>
          <a:bodyPr/>
          <a:lstStyle/>
          <a:p>
            <a:r>
              <a:rPr lang="en-US" dirty="0"/>
              <a:t>Practice with Open Data</a:t>
            </a:r>
          </a:p>
        </p:txBody>
      </p:sp>
      <p:sp>
        <p:nvSpPr>
          <p:cNvPr id="3" name="Content Placeholder 2">
            <a:extLst>
              <a:ext uri="{FF2B5EF4-FFF2-40B4-BE49-F238E27FC236}">
                <a16:creationId xmlns:a16="http://schemas.microsoft.com/office/drawing/2014/main" id="{7625D690-2254-514D-9495-5EEBC334E40E}"/>
              </a:ext>
            </a:extLst>
          </p:cNvPr>
          <p:cNvSpPr>
            <a:spLocks noGrp="1"/>
          </p:cNvSpPr>
          <p:nvPr>
            <p:ph idx="1"/>
          </p:nvPr>
        </p:nvSpPr>
        <p:spPr/>
        <p:txBody>
          <a:bodyPr>
            <a:normAutofit/>
          </a:bodyPr>
          <a:lstStyle/>
          <a:p>
            <a:r>
              <a:rPr lang="en-US" dirty="0"/>
              <a:t>Kaggle</a:t>
            </a:r>
          </a:p>
          <a:p>
            <a:pPr lvl="1"/>
            <a:r>
              <a:rPr lang="en-US" dirty="0">
                <a:hlinkClick r:id="rId2"/>
              </a:rPr>
              <a:t>https://www.kaggle.com/datasets</a:t>
            </a:r>
            <a:endParaRPr lang="en-US" dirty="0"/>
          </a:p>
          <a:p>
            <a:r>
              <a:rPr lang="en-US" dirty="0" err="1"/>
              <a:t>Data.gov</a:t>
            </a:r>
            <a:endParaRPr lang="en-US" dirty="0"/>
          </a:p>
          <a:p>
            <a:pPr lvl="1"/>
            <a:r>
              <a:rPr lang="en-US" dirty="0">
                <a:hlinkClick r:id="rId3"/>
              </a:rPr>
              <a:t>https://www.data.gov/</a:t>
            </a:r>
            <a:r>
              <a:rPr lang="en-US" dirty="0"/>
              <a:t> </a:t>
            </a:r>
          </a:p>
          <a:p>
            <a:r>
              <a:rPr lang="en-US" dirty="0"/>
              <a:t>Google Dataset Search</a:t>
            </a:r>
          </a:p>
          <a:p>
            <a:pPr lvl="1"/>
            <a:r>
              <a:rPr lang="en-US" dirty="0"/>
              <a:t>https://</a:t>
            </a:r>
            <a:r>
              <a:rPr lang="en-US" dirty="0" err="1"/>
              <a:t>datasetsearch.research.google.com</a:t>
            </a:r>
            <a:r>
              <a:rPr lang="en-US" dirty="0"/>
              <a:t>/</a:t>
            </a:r>
          </a:p>
        </p:txBody>
      </p:sp>
    </p:spTree>
    <p:extLst>
      <p:ext uri="{BB962C8B-B14F-4D97-AF65-F5344CB8AC3E}">
        <p14:creationId xmlns:p14="http://schemas.microsoft.com/office/powerpoint/2010/main" val="374735375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749F33-0E24-BB74-25F4-3C469DC1F72A}"/>
              </a:ext>
            </a:extLst>
          </p:cNvPr>
          <p:cNvSpPr>
            <a:spLocks noGrp="1"/>
          </p:cNvSpPr>
          <p:nvPr>
            <p:ph type="title"/>
          </p:nvPr>
        </p:nvSpPr>
        <p:spPr/>
        <p:txBody>
          <a:bodyPr/>
          <a:lstStyle/>
          <a:p>
            <a:r>
              <a:rPr lang="en-US" dirty="0"/>
              <a:t>You are not alone</a:t>
            </a:r>
          </a:p>
        </p:txBody>
      </p:sp>
      <p:sp>
        <p:nvSpPr>
          <p:cNvPr id="5" name="Content Placeholder 2">
            <a:extLst>
              <a:ext uri="{FF2B5EF4-FFF2-40B4-BE49-F238E27FC236}">
                <a16:creationId xmlns:a16="http://schemas.microsoft.com/office/drawing/2014/main" id="{073696E2-2D97-4A7C-2C5D-700432D47AD1}"/>
              </a:ext>
            </a:extLst>
          </p:cNvPr>
          <p:cNvSpPr>
            <a:spLocks noGrp="1"/>
          </p:cNvSpPr>
          <p:nvPr>
            <p:ph idx="1"/>
          </p:nvPr>
        </p:nvSpPr>
        <p:spPr>
          <a:xfrm>
            <a:off x="838200" y="1825625"/>
            <a:ext cx="10515600" cy="4351338"/>
          </a:xfrm>
        </p:spPr>
        <p:txBody>
          <a:bodyPr>
            <a:normAutofit fontScale="70000" lnSpcReduction="20000"/>
          </a:bodyPr>
          <a:lstStyle/>
          <a:p>
            <a:r>
              <a:rPr lang="en-US" dirty="0"/>
              <a:t>Data Import</a:t>
            </a:r>
          </a:p>
          <a:p>
            <a:pPr lvl="1"/>
            <a:r>
              <a:rPr lang="en-US" dirty="0">
                <a:hlinkClick r:id="rId2"/>
              </a:rPr>
              <a:t>https://github.com/rstudio/cheatsheets/raw/master/data-import.pdf</a:t>
            </a:r>
            <a:r>
              <a:rPr lang="en-US" dirty="0"/>
              <a:t>) </a:t>
            </a:r>
          </a:p>
          <a:p>
            <a:r>
              <a:rPr lang="en-US" dirty="0"/>
              <a:t>Data Wrangling </a:t>
            </a:r>
            <a:r>
              <a:rPr lang="en-US" dirty="0" err="1"/>
              <a:t>Cheatsheet</a:t>
            </a:r>
            <a:endParaRPr lang="en-US" dirty="0"/>
          </a:p>
          <a:p>
            <a:pPr lvl="1"/>
            <a:r>
              <a:rPr lang="en-US" dirty="0">
                <a:hlinkClick r:id="rId3"/>
              </a:rPr>
              <a:t>https://www.rstudio.com/wp-content/uploads/2015/02/data-wrangling-cheatsheet.pdf</a:t>
            </a:r>
            <a:r>
              <a:rPr lang="en-US" dirty="0"/>
              <a:t>) </a:t>
            </a:r>
          </a:p>
          <a:p>
            <a:r>
              <a:rPr lang="en-US" dirty="0"/>
              <a:t>Data Transformation with </a:t>
            </a:r>
            <a:r>
              <a:rPr lang="en-US" dirty="0" err="1"/>
              <a:t>dplyr</a:t>
            </a:r>
            <a:endParaRPr lang="en-US" dirty="0"/>
          </a:p>
          <a:p>
            <a:pPr lvl="1"/>
            <a:r>
              <a:rPr lang="en-US" dirty="0">
                <a:hlinkClick r:id="rId4"/>
              </a:rPr>
              <a:t>https://github.com/rstudio/cheatsheets/raw/master/data-visualization.pdf</a:t>
            </a:r>
            <a:r>
              <a:rPr lang="en-US" dirty="0"/>
              <a:t>) </a:t>
            </a:r>
          </a:p>
          <a:p>
            <a:r>
              <a:rPr lang="en-US" dirty="0"/>
              <a:t>String Manipulation</a:t>
            </a:r>
          </a:p>
          <a:p>
            <a:pPr lvl="1"/>
            <a:r>
              <a:rPr lang="en-US" dirty="0">
                <a:hlinkClick r:id="rId5"/>
              </a:rPr>
              <a:t>https://github.com/rstudio/cheatsheets/raw/master/strings.pdf</a:t>
            </a:r>
            <a:r>
              <a:rPr lang="en-US" dirty="0"/>
              <a:t>) </a:t>
            </a:r>
          </a:p>
          <a:p>
            <a:r>
              <a:rPr lang="en-US" dirty="0"/>
              <a:t>Work with  dates/times</a:t>
            </a:r>
          </a:p>
          <a:p>
            <a:pPr lvl="1"/>
            <a:r>
              <a:rPr lang="en-US" dirty="0">
                <a:hlinkClick r:id="rId6"/>
              </a:rPr>
              <a:t>https://github.com/rstudio/cheatsheets/raw/master/lubridate.pdf</a:t>
            </a:r>
            <a:r>
              <a:rPr lang="en-US" dirty="0"/>
              <a:t>) </a:t>
            </a:r>
          </a:p>
          <a:p>
            <a:r>
              <a:rPr lang="en-US" dirty="0"/>
              <a:t>R Markdown</a:t>
            </a:r>
          </a:p>
          <a:p>
            <a:pPr lvl="1"/>
            <a:r>
              <a:rPr lang="en-US" dirty="0">
                <a:hlinkClick r:id="rId7"/>
              </a:rPr>
              <a:t>https://github.com/rstudio/cheatsheets/raw/master/rmarkdown.pdf</a:t>
            </a:r>
            <a:r>
              <a:rPr lang="en-US" dirty="0"/>
              <a:t>) </a:t>
            </a:r>
          </a:p>
          <a:p>
            <a:r>
              <a:rPr lang="en-US" dirty="0"/>
              <a:t>More </a:t>
            </a:r>
            <a:r>
              <a:rPr lang="en-US" dirty="0" err="1"/>
              <a:t>cheatsheets</a:t>
            </a:r>
            <a:endParaRPr lang="en-US" dirty="0"/>
          </a:p>
          <a:p>
            <a:pPr lvl="1"/>
            <a:r>
              <a:rPr lang="en-US" dirty="0">
                <a:hlinkClick r:id="rId8"/>
              </a:rPr>
              <a:t>https://www.rstudio.com/resources/cheatsheets/</a:t>
            </a:r>
            <a:r>
              <a:rPr lang="en-US" dirty="0"/>
              <a:t>) </a:t>
            </a:r>
          </a:p>
        </p:txBody>
      </p:sp>
    </p:spTree>
    <p:extLst>
      <p:ext uri="{BB962C8B-B14F-4D97-AF65-F5344CB8AC3E}">
        <p14:creationId xmlns:p14="http://schemas.microsoft.com/office/powerpoint/2010/main" val="21981816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D55DF2-3C2A-90E1-91C0-5E168A70C869}"/>
              </a:ext>
            </a:extLst>
          </p:cNvPr>
          <p:cNvSpPr>
            <a:spLocks noGrp="1"/>
          </p:cNvSpPr>
          <p:nvPr>
            <p:ph type="title"/>
          </p:nvPr>
        </p:nvSpPr>
        <p:spPr/>
        <p:txBody>
          <a:bodyPr/>
          <a:lstStyle/>
          <a:p>
            <a:r>
              <a:rPr lang="en-US" b="1" dirty="0"/>
              <a:t>Icebreaker: </a:t>
            </a:r>
            <a:r>
              <a:rPr lang="en-US" dirty="0"/>
              <a:t>In the chat…</a:t>
            </a:r>
          </a:p>
        </p:txBody>
      </p:sp>
      <p:sp>
        <p:nvSpPr>
          <p:cNvPr id="3" name="Content Placeholder 2">
            <a:extLst>
              <a:ext uri="{FF2B5EF4-FFF2-40B4-BE49-F238E27FC236}">
                <a16:creationId xmlns:a16="http://schemas.microsoft.com/office/drawing/2014/main" id="{E4562876-8810-29EF-1EB5-E8499D0E5E75}"/>
              </a:ext>
            </a:extLst>
          </p:cNvPr>
          <p:cNvSpPr>
            <a:spLocks noGrp="1"/>
          </p:cNvSpPr>
          <p:nvPr>
            <p:ph idx="1"/>
          </p:nvPr>
        </p:nvSpPr>
        <p:spPr>
          <a:xfrm>
            <a:off x="1262824" y="1993582"/>
            <a:ext cx="5323713" cy="3494723"/>
          </a:xfrm>
        </p:spPr>
        <p:txBody>
          <a:bodyPr>
            <a:normAutofit fontScale="92500" lnSpcReduction="20000"/>
          </a:bodyPr>
          <a:lstStyle/>
          <a:p>
            <a:pPr marL="514350" indent="-514350">
              <a:lnSpc>
                <a:spcPct val="150000"/>
              </a:lnSpc>
              <a:buFont typeface="+mj-lt"/>
              <a:buAutoNum type="arabicPeriod"/>
            </a:pPr>
            <a:r>
              <a:rPr lang="en-US" sz="2400" dirty="0"/>
              <a:t>Name, lab affiliation</a:t>
            </a:r>
          </a:p>
          <a:p>
            <a:pPr marL="514350" indent="-514350">
              <a:lnSpc>
                <a:spcPct val="150000"/>
              </a:lnSpc>
              <a:buFont typeface="+mj-lt"/>
              <a:buAutoNum type="arabicPeriod"/>
            </a:pPr>
            <a:r>
              <a:rPr lang="en-US" sz="2400" dirty="0"/>
              <a:t>What does reproducible science mean to you?</a:t>
            </a:r>
          </a:p>
          <a:p>
            <a:pPr marL="514350" indent="-514350">
              <a:lnSpc>
                <a:spcPct val="150000"/>
              </a:lnSpc>
              <a:buFont typeface="+mj-lt"/>
              <a:buAutoNum type="arabicPeriod"/>
            </a:pPr>
            <a:r>
              <a:rPr lang="en-US" sz="2400" dirty="0"/>
              <a:t>Which tools have you previously used?</a:t>
            </a:r>
          </a:p>
          <a:p>
            <a:pPr marL="514350" indent="-514350">
              <a:lnSpc>
                <a:spcPct val="150000"/>
              </a:lnSpc>
              <a:buFont typeface="+mj-lt"/>
              <a:buAutoNum type="arabicPeriod"/>
            </a:pPr>
            <a:r>
              <a:rPr lang="en-US" sz="2400" dirty="0"/>
              <a:t>Which tools are you most excited to learn?</a:t>
            </a:r>
          </a:p>
        </p:txBody>
      </p:sp>
      <p:pic>
        <p:nvPicPr>
          <p:cNvPr id="5" name="Picture 4">
            <a:extLst>
              <a:ext uri="{FF2B5EF4-FFF2-40B4-BE49-F238E27FC236}">
                <a16:creationId xmlns:a16="http://schemas.microsoft.com/office/drawing/2014/main" id="{C6B9E051-BEED-4BD5-582D-619F20B00FFA}"/>
              </a:ext>
            </a:extLst>
          </p:cNvPr>
          <p:cNvPicPr>
            <a:picLocks noChangeAspect="1"/>
          </p:cNvPicPr>
          <p:nvPr/>
        </p:nvPicPr>
        <p:blipFill>
          <a:blip r:embed="rId2"/>
          <a:stretch>
            <a:fillRect/>
          </a:stretch>
        </p:blipFill>
        <p:spPr>
          <a:xfrm>
            <a:off x="7530885" y="1594960"/>
            <a:ext cx="3668080" cy="3668080"/>
          </a:xfrm>
          <a:prstGeom prst="rect">
            <a:avLst/>
          </a:prstGeom>
        </p:spPr>
      </p:pic>
    </p:spTree>
    <p:extLst>
      <p:ext uri="{BB962C8B-B14F-4D97-AF65-F5344CB8AC3E}">
        <p14:creationId xmlns:p14="http://schemas.microsoft.com/office/powerpoint/2010/main" val="262167664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749F33-0E24-BB74-25F4-3C469DC1F72A}"/>
              </a:ext>
            </a:extLst>
          </p:cNvPr>
          <p:cNvSpPr>
            <a:spLocks noGrp="1"/>
          </p:cNvSpPr>
          <p:nvPr>
            <p:ph type="title"/>
          </p:nvPr>
        </p:nvSpPr>
        <p:spPr/>
        <p:txBody>
          <a:bodyPr/>
          <a:lstStyle/>
          <a:p>
            <a:r>
              <a:rPr lang="en-US" dirty="0"/>
              <a:t>You are not alone</a:t>
            </a:r>
          </a:p>
        </p:txBody>
      </p:sp>
      <p:pic>
        <p:nvPicPr>
          <p:cNvPr id="1026" name="Picture 2" descr="Logo - Stacks">
            <a:extLst>
              <a:ext uri="{FF2B5EF4-FFF2-40B4-BE49-F238E27FC236}">
                <a16:creationId xmlns:a16="http://schemas.microsoft.com/office/drawing/2014/main" id="{FFE1251B-251D-10EF-03C2-97EF800D145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38200" y="2380821"/>
            <a:ext cx="10515600" cy="20963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428346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ext&#10;&#10;Description automatically generated">
            <a:extLst>
              <a:ext uri="{FF2B5EF4-FFF2-40B4-BE49-F238E27FC236}">
                <a16:creationId xmlns:a16="http://schemas.microsoft.com/office/drawing/2014/main" id="{B2E15648-B2EB-C634-378A-E984792CB85F}"/>
              </a:ext>
            </a:extLst>
          </p:cNvPr>
          <p:cNvPicPr>
            <a:picLocks noChangeAspect="1"/>
          </p:cNvPicPr>
          <p:nvPr/>
        </p:nvPicPr>
        <p:blipFill>
          <a:blip r:embed="rId2"/>
          <a:stretch>
            <a:fillRect/>
          </a:stretch>
        </p:blipFill>
        <p:spPr>
          <a:xfrm>
            <a:off x="1631169" y="329037"/>
            <a:ext cx="8929662" cy="6199926"/>
          </a:xfrm>
          <a:prstGeom prst="rect">
            <a:avLst/>
          </a:prstGeom>
        </p:spPr>
      </p:pic>
    </p:spTree>
    <p:extLst>
      <p:ext uri="{BB962C8B-B14F-4D97-AF65-F5344CB8AC3E}">
        <p14:creationId xmlns:p14="http://schemas.microsoft.com/office/powerpoint/2010/main" val="353172155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 name="Picture 64">
            <a:extLst>
              <a:ext uri="{FF2B5EF4-FFF2-40B4-BE49-F238E27FC236}">
                <a16:creationId xmlns:a16="http://schemas.microsoft.com/office/drawing/2014/main" id="{D36C1455-F84E-D89E-B7E6-BA2029D05D7C}"/>
              </a:ext>
            </a:extLst>
          </p:cNvPr>
          <p:cNvPicPr>
            <a:picLocks noChangeAspect="1"/>
          </p:cNvPicPr>
          <p:nvPr/>
        </p:nvPicPr>
        <p:blipFill>
          <a:blip r:embed="rId2"/>
          <a:stretch>
            <a:fillRect/>
          </a:stretch>
        </p:blipFill>
        <p:spPr>
          <a:xfrm>
            <a:off x="149507" y="200950"/>
            <a:ext cx="3090441" cy="3090441"/>
          </a:xfrm>
          <a:prstGeom prst="rect">
            <a:avLst/>
          </a:prstGeom>
        </p:spPr>
      </p:pic>
      <p:pic>
        <p:nvPicPr>
          <p:cNvPr id="67" name="Picture 66">
            <a:extLst>
              <a:ext uri="{FF2B5EF4-FFF2-40B4-BE49-F238E27FC236}">
                <a16:creationId xmlns:a16="http://schemas.microsoft.com/office/drawing/2014/main" id="{3CDE2606-C18A-EAAE-1397-BF856EB3C379}"/>
              </a:ext>
            </a:extLst>
          </p:cNvPr>
          <p:cNvPicPr>
            <a:picLocks noChangeAspect="1"/>
          </p:cNvPicPr>
          <p:nvPr/>
        </p:nvPicPr>
        <p:blipFill>
          <a:blip r:embed="rId3"/>
          <a:stretch>
            <a:fillRect/>
          </a:stretch>
        </p:blipFill>
        <p:spPr>
          <a:xfrm>
            <a:off x="149507" y="3565003"/>
            <a:ext cx="3090441" cy="3090441"/>
          </a:xfrm>
          <a:prstGeom prst="rect">
            <a:avLst/>
          </a:prstGeom>
        </p:spPr>
      </p:pic>
      <p:pic>
        <p:nvPicPr>
          <p:cNvPr id="71" name="Picture 70">
            <a:extLst>
              <a:ext uri="{FF2B5EF4-FFF2-40B4-BE49-F238E27FC236}">
                <a16:creationId xmlns:a16="http://schemas.microsoft.com/office/drawing/2014/main" id="{0A012F8F-3983-3F43-E375-90814909A508}"/>
              </a:ext>
            </a:extLst>
          </p:cNvPr>
          <p:cNvPicPr>
            <a:picLocks noChangeAspect="1"/>
          </p:cNvPicPr>
          <p:nvPr/>
        </p:nvPicPr>
        <p:blipFill>
          <a:blip r:embed="rId4"/>
          <a:stretch>
            <a:fillRect/>
          </a:stretch>
        </p:blipFill>
        <p:spPr>
          <a:xfrm>
            <a:off x="8952051" y="3429000"/>
            <a:ext cx="3090441" cy="3090441"/>
          </a:xfrm>
          <a:prstGeom prst="rect">
            <a:avLst/>
          </a:prstGeom>
        </p:spPr>
      </p:pic>
      <p:pic>
        <p:nvPicPr>
          <p:cNvPr id="73" name="Picture 72">
            <a:extLst>
              <a:ext uri="{FF2B5EF4-FFF2-40B4-BE49-F238E27FC236}">
                <a16:creationId xmlns:a16="http://schemas.microsoft.com/office/drawing/2014/main" id="{D32BF0A1-C570-4E3B-4B02-80E3B3E468EE}"/>
              </a:ext>
            </a:extLst>
          </p:cNvPr>
          <p:cNvPicPr>
            <a:picLocks noChangeAspect="1"/>
          </p:cNvPicPr>
          <p:nvPr/>
        </p:nvPicPr>
        <p:blipFill>
          <a:blip r:embed="rId5"/>
          <a:stretch>
            <a:fillRect/>
          </a:stretch>
        </p:blipFill>
        <p:spPr>
          <a:xfrm>
            <a:off x="8952052" y="200950"/>
            <a:ext cx="3090441" cy="3090441"/>
          </a:xfrm>
          <a:prstGeom prst="rect">
            <a:avLst/>
          </a:prstGeom>
        </p:spPr>
      </p:pic>
      <p:sp>
        <p:nvSpPr>
          <p:cNvPr id="76" name="TextBox 75">
            <a:extLst>
              <a:ext uri="{FF2B5EF4-FFF2-40B4-BE49-F238E27FC236}">
                <a16:creationId xmlns:a16="http://schemas.microsoft.com/office/drawing/2014/main" id="{175D6F1E-FDD2-A74E-06E6-8201B5173B62}"/>
              </a:ext>
            </a:extLst>
          </p:cNvPr>
          <p:cNvSpPr txBox="1"/>
          <p:nvPr/>
        </p:nvSpPr>
        <p:spPr>
          <a:xfrm>
            <a:off x="3419838" y="305122"/>
            <a:ext cx="5352324" cy="2554545"/>
          </a:xfrm>
          <a:prstGeom prst="rect">
            <a:avLst/>
          </a:prstGeom>
          <a:noFill/>
        </p:spPr>
        <p:txBody>
          <a:bodyPr wrap="square" rtlCol="0">
            <a:spAutoFit/>
          </a:bodyPr>
          <a:lstStyle/>
          <a:p>
            <a:pPr algn="ctr"/>
            <a:r>
              <a:rPr lang="en-US" sz="4000" b="1" dirty="0">
                <a:latin typeface="Tw Cen MT" panose="020B0602020104020603" pitchFamily="34" charset="77"/>
              </a:rPr>
              <a:t>Assessing Proactive Interference via Generative Artificial Intelligence (AI)</a:t>
            </a:r>
          </a:p>
        </p:txBody>
      </p:sp>
      <p:sp>
        <p:nvSpPr>
          <p:cNvPr id="77" name="TextBox 76">
            <a:extLst>
              <a:ext uri="{FF2B5EF4-FFF2-40B4-BE49-F238E27FC236}">
                <a16:creationId xmlns:a16="http://schemas.microsoft.com/office/drawing/2014/main" id="{1BA3269A-059C-6134-C919-DC8641BA9299}"/>
              </a:ext>
            </a:extLst>
          </p:cNvPr>
          <p:cNvSpPr txBox="1"/>
          <p:nvPr/>
        </p:nvSpPr>
        <p:spPr>
          <a:xfrm>
            <a:off x="3948896" y="3195629"/>
            <a:ext cx="4294208" cy="3046988"/>
          </a:xfrm>
          <a:prstGeom prst="rect">
            <a:avLst/>
          </a:prstGeom>
          <a:solidFill>
            <a:schemeClr val="accent4">
              <a:lumMod val="20000"/>
              <a:lumOff val="80000"/>
            </a:schemeClr>
          </a:solidFill>
        </p:spPr>
        <p:txBody>
          <a:bodyPr wrap="square" rtlCol="0">
            <a:spAutoFit/>
          </a:bodyPr>
          <a:lstStyle/>
          <a:p>
            <a:r>
              <a:rPr lang="en-US" sz="3200" i="1" dirty="0">
                <a:latin typeface="Tw Cen MT" panose="020B0602020104020603" pitchFamily="34" charset="77"/>
              </a:rPr>
              <a:t>“An indoor lounge area with a pool in the middle, with a flamingo inside, vaporwave aesthetic, in the style of [INSERT STYLE]”</a:t>
            </a:r>
          </a:p>
        </p:txBody>
      </p:sp>
    </p:spTree>
    <p:extLst>
      <p:ext uri="{BB962C8B-B14F-4D97-AF65-F5344CB8AC3E}">
        <p14:creationId xmlns:p14="http://schemas.microsoft.com/office/powerpoint/2010/main" val="110586319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156FE-CD18-51F3-DBDB-16AB03FF7AA9}"/>
              </a:ext>
            </a:extLst>
          </p:cNvPr>
          <p:cNvSpPr>
            <a:spLocks noGrp="1"/>
          </p:cNvSpPr>
          <p:nvPr>
            <p:ph type="title"/>
          </p:nvPr>
        </p:nvSpPr>
        <p:spPr/>
        <p:txBody>
          <a:bodyPr/>
          <a:lstStyle/>
          <a:p>
            <a:r>
              <a:rPr lang="en-US" dirty="0"/>
              <a:t>Thank you!</a:t>
            </a:r>
          </a:p>
        </p:txBody>
      </p:sp>
      <p:sp>
        <p:nvSpPr>
          <p:cNvPr id="3" name="Content Placeholder 2">
            <a:extLst>
              <a:ext uri="{FF2B5EF4-FFF2-40B4-BE49-F238E27FC236}">
                <a16:creationId xmlns:a16="http://schemas.microsoft.com/office/drawing/2014/main" id="{08E0F28F-3F4D-15AE-BDF9-265DDCD18F53}"/>
              </a:ext>
            </a:extLst>
          </p:cNvPr>
          <p:cNvSpPr>
            <a:spLocks noGrp="1"/>
          </p:cNvSpPr>
          <p:nvPr>
            <p:ph idx="1"/>
          </p:nvPr>
        </p:nvSpPr>
        <p:spPr/>
        <p:txBody>
          <a:bodyPr/>
          <a:lstStyle/>
          <a:p>
            <a:r>
              <a:rPr lang="en-US" dirty="0"/>
              <a:t>Closing Discussion</a:t>
            </a:r>
          </a:p>
          <a:p>
            <a:endParaRPr lang="en-US" dirty="0"/>
          </a:p>
          <a:p>
            <a:r>
              <a:rPr lang="en-US" dirty="0"/>
              <a:t>Q&amp;A</a:t>
            </a:r>
          </a:p>
          <a:p>
            <a:pPr lvl="1"/>
            <a:r>
              <a:rPr lang="en-US" dirty="0"/>
              <a:t>What other topics could be helpful in supporting your research?</a:t>
            </a:r>
          </a:p>
          <a:p>
            <a:pPr lvl="2"/>
            <a:r>
              <a:rPr lang="en-US" dirty="0"/>
              <a:t>Working with, and creating APIs?</a:t>
            </a:r>
          </a:p>
          <a:p>
            <a:pPr lvl="2"/>
            <a:r>
              <a:rPr lang="en-US" dirty="0"/>
              <a:t>Working with image data? Video data?</a:t>
            </a:r>
          </a:p>
          <a:p>
            <a:pPr lvl="2"/>
            <a:r>
              <a:rPr lang="en-US" dirty="0"/>
              <a:t>Geographic data + geocoding?</a:t>
            </a:r>
          </a:p>
          <a:p>
            <a:pPr lvl="2"/>
            <a:r>
              <a:rPr lang="en-US" dirty="0" err="1"/>
              <a:t>Eyetracking</a:t>
            </a:r>
            <a:r>
              <a:rPr lang="en-US" dirty="0"/>
              <a:t>? Emotion detection?</a:t>
            </a:r>
          </a:p>
          <a:p>
            <a:pPr lvl="2"/>
            <a:r>
              <a:rPr lang="en-US" dirty="0"/>
              <a:t>Machine learning?</a:t>
            </a:r>
          </a:p>
        </p:txBody>
      </p:sp>
    </p:spTree>
    <p:extLst>
      <p:ext uri="{BB962C8B-B14F-4D97-AF65-F5344CB8AC3E}">
        <p14:creationId xmlns:p14="http://schemas.microsoft.com/office/powerpoint/2010/main" val="340453190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4154A4A-51AE-9044-B2DA-8D66E4BC60F2}"/>
              </a:ext>
            </a:extLst>
          </p:cNvPr>
          <p:cNvSpPr txBox="1">
            <a:spLocks/>
          </p:cNvSpPr>
          <p:nvPr/>
        </p:nvSpPr>
        <p:spPr>
          <a:xfrm>
            <a:off x="487170" y="1471416"/>
            <a:ext cx="4474028" cy="252094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9000" b="1" dirty="0"/>
              <a:t>thank </a:t>
            </a:r>
          </a:p>
          <a:p>
            <a:pPr algn="ctr"/>
            <a:r>
              <a:rPr lang="en-US" sz="9000" b="1" dirty="0"/>
              <a:t>you</a:t>
            </a:r>
          </a:p>
        </p:txBody>
      </p:sp>
      <p:sp>
        <p:nvSpPr>
          <p:cNvPr id="5" name="Subtitle 2">
            <a:extLst>
              <a:ext uri="{FF2B5EF4-FFF2-40B4-BE49-F238E27FC236}">
                <a16:creationId xmlns:a16="http://schemas.microsoft.com/office/drawing/2014/main" id="{0EA7421B-966F-0841-B972-8927EB107FD0}"/>
              </a:ext>
            </a:extLst>
          </p:cNvPr>
          <p:cNvSpPr txBox="1">
            <a:spLocks/>
          </p:cNvSpPr>
          <p:nvPr/>
        </p:nvSpPr>
        <p:spPr>
          <a:xfrm>
            <a:off x="6955056" y="1044569"/>
            <a:ext cx="4076187" cy="3441936"/>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300000"/>
              </a:lnSpc>
              <a:buNone/>
            </a:pPr>
            <a:r>
              <a:rPr lang="en-US" sz="2000" b="1" dirty="0">
                <a:latin typeface="+mj-lt"/>
                <a:hlinkClick r:id="rId2"/>
              </a:rPr>
              <a:t>nelson.roque@ucf.edu</a:t>
            </a:r>
            <a:r>
              <a:rPr lang="en-US" sz="2000" b="1" dirty="0">
                <a:latin typeface="+mj-lt"/>
              </a:rPr>
              <a:t> </a:t>
            </a:r>
          </a:p>
          <a:p>
            <a:pPr marL="0" indent="0">
              <a:lnSpc>
                <a:spcPct val="300000"/>
              </a:lnSpc>
              <a:buNone/>
            </a:pPr>
            <a:r>
              <a:rPr lang="en-US" sz="2000" b="1" dirty="0" err="1">
                <a:latin typeface="+mj-lt"/>
              </a:rPr>
              <a:t>nelsonroque.com</a:t>
            </a:r>
            <a:endParaRPr lang="en-US" sz="2000" b="1" dirty="0">
              <a:latin typeface="+mj-lt"/>
            </a:endParaRPr>
          </a:p>
          <a:p>
            <a:pPr marL="0" indent="0">
              <a:lnSpc>
                <a:spcPct val="300000"/>
              </a:lnSpc>
              <a:buNone/>
            </a:pPr>
            <a:r>
              <a:rPr lang="en-US" sz="1600" b="1" dirty="0"/>
              <a:t>https://github.com/nelsonroque</a:t>
            </a:r>
            <a:r>
              <a:rPr lang="en-US" sz="1600" b="1" dirty="0">
                <a:latin typeface="+mj-lt"/>
              </a:rPr>
              <a:t>  </a:t>
            </a:r>
            <a:endParaRPr lang="en-US" sz="1600" b="1" i="1" dirty="0">
              <a:latin typeface="+mj-lt"/>
            </a:endParaRPr>
          </a:p>
        </p:txBody>
      </p:sp>
      <p:pic>
        <p:nvPicPr>
          <p:cNvPr id="6" name="Picture 4" descr="Image result for github">
            <a:extLst>
              <a:ext uri="{FF2B5EF4-FFF2-40B4-BE49-F238E27FC236}">
                <a16:creationId xmlns:a16="http://schemas.microsoft.com/office/drawing/2014/main" id="{217F202F-C93C-C540-8407-41856C0BBBB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2709" y="3340308"/>
            <a:ext cx="580144" cy="580144"/>
          </a:xfrm>
          <a:prstGeom prst="rect">
            <a:avLst/>
          </a:prstGeom>
          <a:noFill/>
          <a:extLst>
            <a:ext uri="{909E8E84-426E-40DD-AFC4-6F175D3DCCD1}">
              <a14:hiddenFill xmlns:a14="http://schemas.microsoft.com/office/drawing/2010/main">
                <a:solidFill>
                  <a:srgbClr val="FFFFFF"/>
                </a:solidFill>
              </a14:hiddenFill>
            </a:ext>
          </a:extLst>
        </p:spPr>
      </p:pic>
      <p:pic>
        <p:nvPicPr>
          <p:cNvPr id="7" name="Graphic 6" descr="Envelope">
            <a:extLst>
              <a:ext uri="{FF2B5EF4-FFF2-40B4-BE49-F238E27FC236}">
                <a16:creationId xmlns:a16="http://schemas.microsoft.com/office/drawing/2014/main" id="{1A402EF8-1934-2C4F-A7D7-F02209A7C13D}"/>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102709" y="1429846"/>
            <a:ext cx="580144" cy="580144"/>
          </a:xfrm>
          <a:prstGeom prst="rect">
            <a:avLst/>
          </a:prstGeom>
        </p:spPr>
      </p:pic>
      <p:pic>
        <p:nvPicPr>
          <p:cNvPr id="8" name="Graphic 7" descr="Internet">
            <a:extLst>
              <a:ext uri="{FF2B5EF4-FFF2-40B4-BE49-F238E27FC236}">
                <a16:creationId xmlns:a16="http://schemas.microsoft.com/office/drawing/2014/main" id="{C60E7E2E-F1FD-AD45-A551-8D23A4FB17E1}"/>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102709" y="2441817"/>
            <a:ext cx="580144" cy="580144"/>
          </a:xfrm>
          <a:prstGeom prst="rect">
            <a:avLst/>
          </a:prstGeom>
        </p:spPr>
      </p:pic>
      <p:grpSp>
        <p:nvGrpSpPr>
          <p:cNvPr id="9" name="Group 8">
            <a:extLst>
              <a:ext uri="{FF2B5EF4-FFF2-40B4-BE49-F238E27FC236}">
                <a16:creationId xmlns:a16="http://schemas.microsoft.com/office/drawing/2014/main" id="{B3505FE2-D81E-9844-B971-EDF485960039}"/>
              </a:ext>
            </a:extLst>
          </p:cNvPr>
          <p:cNvGrpSpPr/>
          <p:nvPr/>
        </p:nvGrpSpPr>
        <p:grpSpPr>
          <a:xfrm>
            <a:off x="576780" y="5133088"/>
            <a:ext cx="11088447" cy="1224437"/>
            <a:chOff x="576780" y="4963269"/>
            <a:chExt cx="11088447" cy="1224437"/>
          </a:xfrm>
        </p:grpSpPr>
        <p:grpSp>
          <p:nvGrpSpPr>
            <p:cNvPr id="10" name="Group 9">
              <a:extLst>
                <a:ext uri="{FF2B5EF4-FFF2-40B4-BE49-F238E27FC236}">
                  <a16:creationId xmlns:a16="http://schemas.microsoft.com/office/drawing/2014/main" id="{DC78C315-3E34-8447-8818-2A1A014AF01A}"/>
                </a:ext>
              </a:extLst>
            </p:cNvPr>
            <p:cNvGrpSpPr/>
            <p:nvPr/>
          </p:nvGrpSpPr>
          <p:grpSpPr>
            <a:xfrm>
              <a:off x="576780" y="4963269"/>
              <a:ext cx="9852351" cy="1224437"/>
              <a:chOff x="667573" y="5367532"/>
              <a:chExt cx="9852351" cy="1224437"/>
            </a:xfrm>
          </p:grpSpPr>
          <p:pic>
            <p:nvPicPr>
              <p:cNvPr id="12" name="Picture 11" descr="A picture containing light, food, drawing&#10;&#10;Description automatically generated">
                <a:extLst>
                  <a:ext uri="{FF2B5EF4-FFF2-40B4-BE49-F238E27FC236}">
                    <a16:creationId xmlns:a16="http://schemas.microsoft.com/office/drawing/2014/main" id="{E5A8B349-2563-AF4D-BB4F-8D535E38BF41}"/>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822058" y="5599570"/>
                <a:ext cx="760360" cy="760360"/>
              </a:xfrm>
              <a:prstGeom prst="rect">
                <a:avLst/>
              </a:prstGeom>
            </p:spPr>
          </p:pic>
          <p:cxnSp>
            <p:nvCxnSpPr>
              <p:cNvPr id="13" name="Straight Connector 12">
                <a:extLst>
                  <a:ext uri="{FF2B5EF4-FFF2-40B4-BE49-F238E27FC236}">
                    <a16:creationId xmlns:a16="http://schemas.microsoft.com/office/drawing/2014/main" id="{7A7132FF-6C68-5A4A-8464-3E324055E84B}"/>
                  </a:ext>
                </a:extLst>
              </p:cNvPr>
              <p:cNvCxnSpPr>
                <a:cxnSpLocks/>
                <a:endCxn id="15" idx="1"/>
              </p:cNvCxnSpPr>
              <p:nvPr/>
            </p:nvCxnSpPr>
            <p:spPr>
              <a:xfrm flipV="1">
                <a:off x="1475017" y="5979750"/>
                <a:ext cx="966997" cy="1"/>
              </a:xfrm>
              <a:prstGeom prst="line">
                <a:avLst/>
              </a:prstGeom>
              <a:ln w="38100">
                <a:solidFill>
                  <a:schemeClr val="bg2">
                    <a:lumMod val="50000"/>
                  </a:schemeClr>
                </a:solidFill>
                <a:prstDash val="lgDashDot"/>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6B4FFF4E-73EF-D84D-BBC4-06E59452D93F}"/>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463743" y="5391502"/>
                <a:ext cx="1176496" cy="1176496"/>
              </a:xfrm>
              <a:prstGeom prst="rect">
                <a:avLst/>
              </a:prstGeom>
            </p:spPr>
          </p:pic>
          <p:pic>
            <p:nvPicPr>
              <p:cNvPr id="15" name="Picture 14" descr="A close up of a sign&#10;&#10;Description automatically generated">
                <a:extLst>
                  <a:ext uri="{FF2B5EF4-FFF2-40B4-BE49-F238E27FC236}">
                    <a16:creationId xmlns:a16="http://schemas.microsoft.com/office/drawing/2014/main" id="{F4ED2638-0ABB-E442-97A2-5382F851AAC9}"/>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442014" y="5458231"/>
                <a:ext cx="1043038" cy="1043038"/>
              </a:xfrm>
              <a:prstGeom prst="rect">
                <a:avLst/>
              </a:prstGeom>
            </p:spPr>
          </p:pic>
          <p:pic>
            <p:nvPicPr>
              <p:cNvPr id="16" name="Picture 15" descr="A picture containing clock&#10;&#10;Description automatically generated">
                <a:extLst>
                  <a:ext uri="{FF2B5EF4-FFF2-40B4-BE49-F238E27FC236}">
                    <a16:creationId xmlns:a16="http://schemas.microsoft.com/office/drawing/2014/main" id="{0E92A64A-221F-4747-81E8-4C4EA2D07C0C}"/>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67573" y="5581875"/>
                <a:ext cx="795750" cy="795750"/>
              </a:xfrm>
              <a:prstGeom prst="rect">
                <a:avLst/>
              </a:prstGeom>
            </p:spPr>
          </p:pic>
          <p:grpSp>
            <p:nvGrpSpPr>
              <p:cNvPr id="17" name="Group 16">
                <a:extLst>
                  <a:ext uri="{FF2B5EF4-FFF2-40B4-BE49-F238E27FC236}">
                    <a16:creationId xmlns:a16="http://schemas.microsoft.com/office/drawing/2014/main" id="{39896FC6-9C32-A14D-A16B-FC21B65BAE72}"/>
                  </a:ext>
                </a:extLst>
              </p:cNvPr>
              <p:cNvGrpSpPr/>
              <p:nvPr/>
            </p:nvGrpSpPr>
            <p:grpSpPr>
              <a:xfrm>
                <a:off x="6618930" y="5367532"/>
                <a:ext cx="1224437" cy="1224437"/>
                <a:chOff x="672916" y="852139"/>
                <a:chExt cx="2486221" cy="2486221"/>
              </a:xfrm>
            </p:grpSpPr>
            <p:pic>
              <p:nvPicPr>
                <p:cNvPr id="22" name="Picture 21">
                  <a:extLst>
                    <a:ext uri="{FF2B5EF4-FFF2-40B4-BE49-F238E27FC236}">
                      <a16:creationId xmlns:a16="http://schemas.microsoft.com/office/drawing/2014/main" id="{903CCFEA-6984-F84A-BAC6-342EBCAA2BB1}"/>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72916" y="852139"/>
                  <a:ext cx="2486221" cy="2486221"/>
                </a:xfrm>
                <a:prstGeom prst="rect">
                  <a:avLst/>
                </a:prstGeom>
              </p:spPr>
            </p:pic>
            <p:sp>
              <p:nvSpPr>
                <p:cNvPr id="23" name="Freeform 22">
                  <a:extLst>
                    <a:ext uri="{FF2B5EF4-FFF2-40B4-BE49-F238E27FC236}">
                      <a16:creationId xmlns:a16="http://schemas.microsoft.com/office/drawing/2014/main" id="{F932C2C7-8DDC-8448-A481-190D62C40F81}"/>
                    </a:ext>
                  </a:extLst>
                </p:cNvPr>
                <p:cNvSpPr/>
                <p:nvPr/>
              </p:nvSpPr>
              <p:spPr>
                <a:xfrm>
                  <a:off x="1238662" y="1046747"/>
                  <a:ext cx="1660949" cy="1094874"/>
                </a:xfrm>
                <a:custGeom>
                  <a:avLst/>
                  <a:gdLst>
                    <a:gd name="connsiteX0" fmla="*/ 157001 w 1660949"/>
                    <a:gd name="connsiteY0" fmla="*/ 252664 h 1094874"/>
                    <a:gd name="connsiteX1" fmla="*/ 96843 w 1660949"/>
                    <a:gd name="connsiteY1" fmla="*/ 300790 h 1094874"/>
                    <a:gd name="connsiteX2" fmla="*/ 60749 w 1660949"/>
                    <a:gd name="connsiteY2" fmla="*/ 372979 h 1094874"/>
                    <a:gd name="connsiteX3" fmla="*/ 36685 w 1660949"/>
                    <a:gd name="connsiteY3" fmla="*/ 397042 h 1094874"/>
                    <a:gd name="connsiteX4" fmla="*/ 12622 w 1660949"/>
                    <a:gd name="connsiteY4" fmla="*/ 469232 h 1094874"/>
                    <a:gd name="connsiteX5" fmla="*/ 591 w 1660949"/>
                    <a:gd name="connsiteY5" fmla="*/ 505327 h 1094874"/>
                    <a:gd name="connsiteX6" fmla="*/ 12622 w 1660949"/>
                    <a:gd name="connsiteY6" fmla="*/ 709864 h 1094874"/>
                    <a:gd name="connsiteX7" fmla="*/ 84812 w 1660949"/>
                    <a:gd name="connsiteY7" fmla="*/ 757990 h 1094874"/>
                    <a:gd name="connsiteX8" fmla="*/ 96843 w 1660949"/>
                    <a:gd name="connsiteY8" fmla="*/ 794085 h 1094874"/>
                    <a:gd name="connsiteX9" fmla="*/ 132938 w 1660949"/>
                    <a:gd name="connsiteY9" fmla="*/ 806116 h 1094874"/>
                    <a:gd name="connsiteX10" fmla="*/ 205127 w 1660949"/>
                    <a:gd name="connsiteY10" fmla="*/ 842211 h 1094874"/>
                    <a:gd name="connsiteX11" fmla="*/ 770612 w 1660949"/>
                    <a:gd name="connsiteY11" fmla="*/ 854242 h 1094874"/>
                    <a:gd name="connsiteX12" fmla="*/ 830770 w 1660949"/>
                    <a:gd name="connsiteY12" fmla="*/ 890337 h 1094874"/>
                    <a:gd name="connsiteX13" fmla="*/ 939054 w 1660949"/>
                    <a:gd name="connsiteY13" fmla="*/ 950495 h 1094874"/>
                    <a:gd name="connsiteX14" fmla="*/ 1011243 w 1660949"/>
                    <a:gd name="connsiteY14" fmla="*/ 998621 h 1094874"/>
                    <a:gd name="connsiteX15" fmla="*/ 1059370 w 1660949"/>
                    <a:gd name="connsiteY15" fmla="*/ 1046748 h 1094874"/>
                    <a:gd name="connsiteX16" fmla="*/ 1131559 w 1660949"/>
                    <a:gd name="connsiteY16" fmla="*/ 1070811 h 1094874"/>
                    <a:gd name="connsiteX17" fmla="*/ 1167654 w 1660949"/>
                    <a:gd name="connsiteY17" fmla="*/ 1082842 h 1094874"/>
                    <a:gd name="connsiteX18" fmla="*/ 1251875 w 1660949"/>
                    <a:gd name="connsiteY18" fmla="*/ 1094874 h 1094874"/>
                    <a:gd name="connsiteX19" fmla="*/ 1492506 w 1660949"/>
                    <a:gd name="connsiteY19" fmla="*/ 1082842 h 1094874"/>
                    <a:gd name="connsiteX20" fmla="*/ 1564696 w 1660949"/>
                    <a:gd name="connsiteY20" fmla="*/ 1034716 h 1094874"/>
                    <a:gd name="connsiteX21" fmla="*/ 1600791 w 1660949"/>
                    <a:gd name="connsiteY21" fmla="*/ 926432 h 1094874"/>
                    <a:gd name="connsiteX22" fmla="*/ 1612822 w 1660949"/>
                    <a:gd name="connsiteY22" fmla="*/ 890337 h 1094874"/>
                    <a:gd name="connsiteX23" fmla="*/ 1636885 w 1660949"/>
                    <a:gd name="connsiteY23" fmla="*/ 842211 h 1094874"/>
                    <a:gd name="connsiteX24" fmla="*/ 1660949 w 1660949"/>
                    <a:gd name="connsiteY24" fmla="*/ 757990 h 1094874"/>
                    <a:gd name="connsiteX25" fmla="*/ 1648917 w 1660949"/>
                    <a:gd name="connsiteY25" fmla="*/ 372979 h 1094874"/>
                    <a:gd name="connsiteX26" fmla="*/ 1624854 w 1660949"/>
                    <a:gd name="connsiteY26" fmla="*/ 300790 h 1094874"/>
                    <a:gd name="connsiteX27" fmla="*/ 1588759 w 1660949"/>
                    <a:gd name="connsiteY27" fmla="*/ 276727 h 1094874"/>
                    <a:gd name="connsiteX28" fmla="*/ 1528601 w 1660949"/>
                    <a:gd name="connsiteY28" fmla="*/ 228600 h 1094874"/>
                    <a:gd name="connsiteX29" fmla="*/ 1456412 w 1660949"/>
                    <a:gd name="connsiteY29" fmla="*/ 180474 h 1094874"/>
                    <a:gd name="connsiteX30" fmla="*/ 1420317 w 1660949"/>
                    <a:gd name="connsiteY30" fmla="*/ 156411 h 1094874"/>
                    <a:gd name="connsiteX31" fmla="*/ 1348127 w 1660949"/>
                    <a:gd name="connsiteY31" fmla="*/ 132348 h 1094874"/>
                    <a:gd name="connsiteX32" fmla="*/ 1263906 w 1660949"/>
                    <a:gd name="connsiteY32" fmla="*/ 84221 h 1094874"/>
                    <a:gd name="connsiteX33" fmla="*/ 1143591 w 1660949"/>
                    <a:gd name="connsiteY33" fmla="*/ 24064 h 1094874"/>
                    <a:gd name="connsiteX34" fmla="*/ 1107496 w 1660949"/>
                    <a:gd name="connsiteY34" fmla="*/ 12032 h 1094874"/>
                    <a:gd name="connsiteX35" fmla="*/ 542012 w 1660949"/>
                    <a:gd name="connsiteY35" fmla="*/ 0 h 1094874"/>
                    <a:gd name="connsiteX36" fmla="*/ 445759 w 1660949"/>
                    <a:gd name="connsiteY36" fmla="*/ 12032 h 1094874"/>
                    <a:gd name="connsiteX37" fmla="*/ 409664 w 1660949"/>
                    <a:gd name="connsiteY37" fmla="*/ 36095 h 1094874"/>
                    <a:gd name="connsiteX38" fmla="*/ 373570 w 1660949"/>
                    <a:gd name="connsiteY38" fmla="*/ 48127 h 1094874"/>
                    <a:gd name="connsiteX39" fmla="*/ 301380 w 1660949"/>
                    <a:gd name="connsiteY39" fmla="*/ 96253 h 1094874"/>
                    <a:gd name="connsiteX40" fmla="*/ 265285 w 1660949"/>
                    <a:gd name="connsiteY40" fmla="*/ 108285 h 1094874"/>
                    <a:gd name="connsiteX41" fmla="*/ 193096 w 1660949"/>
                    <a:gd name="connsiteY41" fmla="*/ 156411 h 1094874"/>
                    <a:gd name="connsiteX42" fmla="*/ 169033 w 1660949"/>
                    <a:gd name="connsiteY42" fmla="*/ 192506 h 1094874"/>
                    <a:gd name="connsiteX43" fmla="*/ 132938 w 1660949"/>
                    <a:gd name="connsiteY43" fmla="*/ 216569 h 1094874"/>
                    <a:gd name="connsiteX44" fmla="*/ 157001 w 1660949"/>
                    <a:gd name="connsiteY44" fmla="*/ 252664 h 1094874"/>
                    <a:gd name="connsiteX0" fmla="*/ 157001 w 1660949"/>
                    <a:gd name="connsiteY0" fmla="*/ 252664 h 1094874"/>
                    <a:gd name="connsiteX1" fmla="*/ 96843 w 1660949"/>
                    <a:gd name="connsiteY1" fmla="*/ 300790 h 1094874"/>
                    <a:gd name="connsiteX2" fmla="*/ 60749 w 1660949"/>
                    <a:gd name="connsiteY2" fmla="*/ 372979 h 1094874"/>
                    <a:gd name="connsiteX3" fmla="*/ 36685 w 1660949"/>
                    <a:gd name="connsiteY3" fmla="*/ 397042 h 1094874"/>
                    <a:gd name="connsiteX4" fmla="*/ 12622 w 1660949"/>
                    <a:gd name="connsiteY4" fmla="*/ 469232 h 1094874"/>
                    <a:gd name="connsiteX5" fmla="*/ 591 w 1660949"/>
                    <a:gd name="connsiteY5" fmla="*/ 505327 h 1094874"/>
                    <a:gd name="connsiteX6" fmla="*/ 12622 w 1660949"/>
                    <a:gd name="connsiteY6" fmla="*/ 709864 h 1094874"/>
                    <a:gd name="connsiteX7" fmla="*/ 84812 w 1660949"/>
                    <a:gd name="connsiteY7" fmla="*/ 757990 h 1094874"/>
                    <a:gd name="connsiteX8" fmla="*/ 96843 w 1660949"/>
                    <a:gd name="connsiteY8" fmla="*/ 794085 h 1094874"/>
                    <a:gd name="connsiteX9" fmla="*/ 132938 w 1660949"/>
                    <a:gd name="connsiteY9" fmla="*/ 806116 h 1094874"/>
                    <a:gd name="connsiteX10" fmla="*/ 205127 w 1660949"/>
                    <a:gd name="connsiteY10" fmla="*/ 842211 h 1094874"/>
                    <a:gd name="connsiteX11" fmla="*/ 770612 w 1660949"/>
                    <a:gd name="connsiteY11" fmla="*/ 854242 h 1094874"/>
                    <a:gd name="connsiteX12" fmla="*/ 830770 w 1660949"/>
                    <a:gd name="connsiteY12" fmla="*/ 890337 h 1094874"/>
                    <a:gd name="connsiteX13" fmla="*/ 939054 w 1660949"/>
                    <a:gd name="connsiteY13" fmla="*/ 950495 h 1094874"/>
                    <a:gd name="connsiteX14" fmla="*/ 1011243 w 1660949"/>
                    <a:gd name="connsiteY14" fmla="*/ 998621 h 1094874"/>
                    <a:gd name="connsiteX15" fmla="*/ 1059370 w 1660949"/>
                    <a:gd name="connsiteY15" fmla="*/ 1046748 h 1094874"/>
                    <a:gd name="connsiteX16" fmla="*/ 1131559 w 1660949"/>
                    <a:gd name="connsiteY16" fmla="*/ 1070811 h 1094874"/>
                    <a:gd name="connsiteX17" fmla="*/ 1167654 w 1660949"/>
                    <a:gd name="connsiteY17" fmla="*/ 1082842 h 1094874"/>
                    <a:gd name="connsiteX18" fmla="*/ 1251875 w 1660949"/>
                    <a:gd name="connsiteY18" fmla="*/ 1094874 h 1094874"/>
                    <a:gd name="connsiteX19" fmla="*/ 1492506 w 1660949"/>
                    <a:gd name="connsiteY19" fmla="*/ 1082842 h 1094874"/>
                    <a:gd name="connsiteX20" fmla="*/ 1564696 w 1660949"/>
                    <a:gd name="connsiteY20" fmla="*/ 1034716 h 1094874"/>
                    <a:gd name="connsiteX21" fmla="*/ 1600791 w 1660949"/>
                    <a:gd name="connsiteY21" fmla="*/ 926432 h 1094874"/>
                    <a:gd name="connsiteX22" fmla="*/ 1612822 w 1660949"/>
                    <a:gd name="connsiteY22" fmla="*/ 890337 h 1094874"/>
                    <a:gd name="connsiteX23" fmla="*/ 1636885 w 1660949"/>
                    <a:gd name="connsiteY23" fmla="*/ 842211 h 1094874"/>
                    <a:gd name="connsiteX24" fmla="*/ 1660949 w 1660949"/>
                    <a:gd name="connsiteY24" fmla="*/ 757990 h 1094874"/>
                    <a:gd name="connsiteX25" fmla="*/ 1648917 w 1660949"/>
                    <a:gd name="connsiteY25" fmla="*/ 372979 h 1094874"/>
                    <a:gd name="connsiteX26" fmla="*/ 1546252 w 1660949"/>
                    <a:gd name="connsiteY26" fmla="*/ 371531 h 1094874"/>
                    <a:gd name="connsiteX27" fmla="*/ 1588759 w 1660949"/>
                    <a:gd name="connsiteY27" fmla="*/ 276727 h 1094874"/>
                    <a:gd name="connsiteX28" fmla="*/ 1528601 w 1660949"/>
                    <a:gd name="connsiteY28" fmla="*/ 228600 h 1094874"/>
                    <a:gd name="connsiteX29" fmla="*/ 1456412 w 1660949"/>
                    <a:gd name="connsiteY29" fmla="*/ 180474 h 1094874"/>
                    <a:gd name="connsiteX30" fmla="*/ 1420317 w 1660949"/>
                    <a:gd name="connsiteY30" fmla="*/ 156411 h 1094874"/>
                    <a:gd name="connsiteX31" fmla="*/ 1348127 w 1660949"/>
                    <a:gd name="connsiteY31" fmla="*/ 132348 h 1094874"/>
                    <a:gd name="connsiteX32" fmla="*/ 1263906 w 1660949"/>
                    <a:gd name="connsiteY32" fmla="*/ 84221 h 1094874"/>
                    <a:gd name="connsiteX33" fmla="*/ 1143591 w 1660949"/>
                    <a:gd name="connsiteY33" fmla="*/ 24064 h 1094874"/>
                    <a:gd name="connsiteX34" fmla="*/ 1107496 w 1660949"/>
                    <a:gd name="connsiteY34" fmla="*/ 12032 h 1094874"/>
                    <a:gd name="connsiteX35" fmla="*/ 542012 w 1660949"/>
                    <a:gd name="connsiteY35" fmla="*/ 0 h 1094874"/>
                    <a:gd name="connsiteX36" fmla="*/ 445759 w 1660949"/>
                    <a:gd name="connsiteY36" fmla="*/ 12032 h 1094874"/>
                    <a:gd name="connsiteX37" fmla="*/ 409664 w 1660949"/>
                    <a:gd name="connsiteY37" fmla="*/ 36095 h 1094874"/>
                    <a:gd name="connsiteX38" fmla="*/ 373570 w 1660949"/>
                    <a:gd name="connsiteY38" fmla="*/ 48127 h 1094874"/>
                    <a:gd name="connsiteX39" fmla="*/ 301380 w 1660949"/>
                    <a:gd name="connsiteY39" fmla="*/ 96253 h 1094874"/>
                    <a:gd name="connsiteX40" fmla="*/ 265285 w 1660949"/>
                    <a:gd name="connsiteY40" fmla="*/ 108285 h 1094874"/>
                    <a:gd name="connsiteX41" fmla="*/ 193096 w 1660949"/>
                    <a:gd name="connsiteY41" fmla="*/ 156411 h 1094874"/>
                    <a:gd name="connsiteX42" fmla="*/ 169033 w 1660949"/>
                    <a:gd name="connsiteY42" fmla="*/ 192506 h 1094874"/>
                    <a:gd name="connsiteX43" fmla="*/ 132938 w 1660949"/>
                    <a:gd name="connsiteY43" fmla="*/ 216569 h 1094874"/>
                    <a:gd name="connsiteX44" fmla="*/ 157001 w 1660949"/>
                    <a:gd name="connsiteY44" fmla="*/ 252664 h 1094874"/>
                    <a:gd name="connsiteX0" fmla="*/ 157001 w 1660949"/>
                    <a:gd name="connsiteY0" fmla="*/ 252664 h 1094874"/>
                    <a:gd name="connsiteX1" fmla="*/ 96843 w 1660949"/>
                    <a:gd name="connsiteY1" fmla="*/ 300790 h 1094874"/>
                    <a:gd name="connsiteX2" fmla="*/ 60749 w 1660949"/>
                    <a:gd name="connsiteY2" fmla="*/ 372979 h 1094874"/>
                    <a:gd name="connsiteX3" fmla="*/ 36685 w 1660949"/>
                    <a:gd name="connsiteY3" fmla="*/ 397042 h 1094874"/>
                    <a:gd name="connsiteX4" fmla="*/ 12622 w 1660949"/>
                    <a:gd name="connsiteY4" fmla="*/ 469232 h 1094874"/>
                    <a:gd name="connsiteX5" fmla="*/ 591 w 1660949"/>
                    <a:gd name="connsiteY5" fmla="*/ 505327 h 1094874"/>
                    <a:gd name="connsiteX6" fmla="*/ 12622 w 1660949"/>
                    <a:gd name="connsiteY6" fmla="*/ 709864 h 1094874"/>
                    <a:gd name="connsiteX7" fmla="*/ 84812 w 1660949"/>
                    <a:gd name="connsiteY7" fmla="*/ 757990 h 1094874"/>
                    <a:gd name="connsiteX8" fmla="*/ 96843 w 1660949"/>
                    <a:gd name="connsiteY8" fmla="*/ 794085 h 1094874"/>
                    <a:gd name="connsiteX9" fmla="*/ 132938 w 1660949"/>
                    <a:gd name="connsiteY9" fmla="*/ 806116 h 1094874"/>
                    <a:gd name="connsiteX10" fmla="*/ 205127 w 1660949"/>
                    <a:gd name="connsiteY10" fmla="*/ 842211 h 1094874"/>
                    <a:gd name="connsiteX11" fmla="*/ 770612 w 1660949"/>
                    <a:gd name="connsiteY11" fmla="*/ 854242 h 1094874"/>
                    <a:gd name="connsiteX12" fmla="*/ 830770 w 1660949"/>
                    <a:gd name="connsiteY12" fmla="*/ 890337 h 1094874"/>
                    <a:gd name="connsiteX13" fmla="*/ 939054 w 1660949"/>
                    <a:gd name="connsiteY13" fmla="*/ 950495 h 1094874"/>
                    <a:gd name="connsiteX14" fmla="*/ 1011243 w 1660949"/>
                    <a:gd name="connsiteY14" fmla="*/ 998621 h 1094874"/>
                    <a:gd name="connsiteX15" fmla="*/ 1059370 w 1660949"/>
                    <a:gd name="connsiteY15" fmla="*/ 1046748 h 1094874"/>
                    <a:gd name="connsiteX16" fmla="*/ 1131559 w 1660949"/>
                    <a:gd name="connsiteY16" fmla="*/ 1070811 h 1094874"/>
                    <a:gd name="connsiteX17" fmla="*/ 1167654 w 1660949"/>
                    <a:gd name="connsiteY17" fmla="*/ 1082842 h 1094874"/>
                    <a:gd name="connsiteX18" fmla="*/ 1251875 w 1660949"/>
                    <a:gd name="connsiteY18" fmla="*/ 1094874 h 1094874"/>
                    <a:gd name="connsiteX19" fmla="*/ 1492506 w 1660949"/>
                    <a:gd name="connsiteY19" fmla="*/ 1082842 h 1094874"/>
                    <a:gd name="connsiteX20" fmla="*/ 1564696 w 1660949"/>
                    <a:gd name="connsiteY20" fmla="*/ 1034716 h 1094874"/>
                    <a:gd name="connsiteX21" fmla="*/ 1600791 w 1660949"/>
                    <a:gd name="connsiteY21" fmla="*/ 926432 h 1094874"/>
                    <a:gd name="connsiteX22" fmla="*/ 1612822 w 1660949"/>
                    <a:gd name="connsiteY22" fmla="*/ 890337 h 1094874"/>
                    <a:gd name="connsiteX23" fmla="*/ 1636885 w 1660949"/>
                    <a:gd name="connsiteY23" fmla="*/ 842211 h 1094874"/>
                    <a:gd name="connsiteX24" fmla="*/ 1660949 w 1660949"/>
                    <a:gd name="connsiteY24" fmla="*/ 757990 h 1094874"/>
                    <a:gd name="connsiteX25" fmla="*/ 1596516 w 1660949"/>
                    <a:gd name="connsiteY25" fmla="*/ 459441 h 1094874"/>
                    <a:gd name="connsiteX26" fmla="*/ 1546252 w 1660949"/>
                    <a:gd name="connsiteY26" fmla="*/ 371531 h 1094874"/>
                    <a:gd name="connsiteX27" fmla="*/ 1588759 w 1660949"/>
                    <a:gd name="connsiteY27" fmla="*/ 276727 h 1094874"/>
                    <a:gd name="connsiteX28" fmla="*/ 1528601 w 1660949"/>
                    <a:gd name="connsiteY28" fmla="*/ 228600 h 1094874"/>
                    <a:gd name="connsiteX29" fmla="*/ 1456412 w 1660949"/>
                    <a:gd name="connsiteY29" fmla="*/ 180474 h 1094874"/>
                    <a:gd name="connsiteX30" fmla="*/ 1420317 w 1660949"/>
                    <a:gd name="connsiteY30" fmla="*/ 156411 h 1094874"/>
                    <a:gd name="connsiteX31" fmla="*/ 1348127 w 1660949"/>
                    <a:gd name="connsiteY31" fmla="*/ 132348 h 1094874"/>
                    <a:gd name="connsiteX32" fmla="*/ 1263906 w 1660949"/>
                    <a:gd name="connsiteY32" fmla="*/ 84221 h 1094874"/>
                    <a:gd name="connsiteX33" fmla="*/ 1143591 w 1660949"/>
                    <a:gd name="connsiteY33" fmla="*/ 24064 h 1094874"/>
                    <a:gd name="connsiteX34" fmla="*/ 1107496 w 1660949"/>
                    <a:gd name="connsiteY34" fmla="*/ 12032 h 1094874"/>
                    <a:gd name="connsiteX35" fmla="*/ 542012 w 1660949"/>
                    <a:gd name="connsiteY35" fmla="*/ 0 h 1094874"/>
                    <a:gd name="connsiteX36" fmla="*/ 445759 w 1660949"/>
                    <a:gd name="connsiteY36" fmla="*/ 12032 h 1094874"/>
                    <a:gd name="connsiteX37" fmla="*/ 409664 w 1660949"/>
                    <a:gd name="connsiteY37" fmla="*/ 36095 h 1094874"/>
                    <a:gd name="connsiteX38" fmla="*/ 373570 w 1660949"/>
                    <a:gd name="connsiteY38" fmla="*/ 48127 h 1094874"/>
                    <a:gd name="connsiteX39" fmla="*/ 301380 w 1660949"/>
                    <a:gd name="connsiteY39" fmla="*/ 96253 h 1094874"/>
                    <a:gd name="connsiteX40" fmla="*/ 265285 w 1660949"/>
                    <a:gd name="connsiteY40" fmla="*/ 108285 h 1094874"/>
                    <a:gd name="connsiteX41" fmla="*/ 193096 w 1660949"/>
                    <a:gd name="connsiteY41" fmla="*/ 156411 h 1094874"/>
                    <a:gd name="connsiteX42" fmla="*/ 169033 w 1660949"/>
                    <a:gd name="connsiteY42" fmla="*/ 192506 h 1094874"/>
                    <a:gd name="connsiteX43" fmla="*/ 132938 w 1660949"/>
                    <a:gd name="connsiteY43" fmla="*/ 216569 h 1094874"/>
                    <a:gd name="connsiteX44" fmla="*/ 157001 w 1660949"/>
                    <a:gd name="connsiteY44" fmla="*/ 252664 h 1094874"/>
                    <a:gd name="connsiteX0" fmla="*/ 157001 w 1660949"/>
                    <a:gd name="connsiteY0" fmla="*/ 252664 h 1094874"/>
                    <a:gd name="connsiteX1" fmla="*/ 96843 w 1660949"/>
                    <a:gd name="connsiteY1" fmla="*/ 300790 h 1094874"/>
                    <a:gd name="connsiteX2" fmla="*/ 60749 w 1660949"/>
                    <a:gd name="connsiteY2" fmla="*/ 372979 h 1094874"/>
                    <a:gd name="connsiteX3" fmla="*/ 36685 w 1660949"/>
                    <a:gd name="connsiteY3" fmla="*/ 397042 h 1094874"/>
                    <a:gd name="connsiteX4" fmla="*/ 12622 w 1660949"/>
                    <a:gd name="connsiteY4" fmla="*/ 469232 h 1094874"/>
                    <a:gd name="connsiteX5" fmla="*/ 591 w 1660949"/>
                    <a:gd name="connsiteY5" fmla="*/ 505327 h 1094874"/>
                    <a:gd name="connsiteX6" fmla="*/ 12622 w 1660949"/>
                    <a:gd name="connsiteY6" fmla="*/ 709864 h 1094874"/>
                    <a:gd name="connsiteX7" fmla="*/ 84812 w 1660949"/>
                    <a:gd name="connsiteY7" fmla="*/ 757990 h 1094874"/>
                    <a:gd name="connsiteX8" fmla="*/ 96843 w 1660949"/>
                    <a:gd name="connsiteY8" fmla="*/ 794085 h 1094874"/>
                    <a:gd name="connsiteX9" fmla="*/ 132938 w 1660949"/>
                    <a:gd name="connsiteY9" fmla="*/ 806116 h 1094874"/>
                    <a:gd name="connsiteX10" fmla="*/ 205127 w 1660949"/>
                    <a:gd name="connsiteY10" fmla="*/ 842211 h 1094874"/>
                    <a:gd name="connsiteX11" fmla="*/ 770612 w 1660949"/>
                    <a:gd name="connsiteY11" fmla="*/ 854242 h 1094874"/>
                    <a:gd name="connsiteX12" fmla="*/ 830770 w 1660949"/>
                    <a:gd name="connsiteY12" fmla="*/ 890337 h 1094874"/>
                    <a:gd name="connsiteX13" fmla="*/ 939054 w 1660949"/>
                    <a:gd name="connsiteY13" fmla="*/ 950495 h 1094874"/>
                    <a:gd name="connsiteX14" fmla="*/ 1011243 w 1660949"/>
                    <a:gd name="connsiteY14" fmla="*/ 998621 h 1094874"/>
                    <a:gd name="connsiteX15" fmla="*/ 1059370 w 1660949"/>
                    <a:gd name="connsiteY15" fmla="*/ 1046748 h 1094874"/>
                    <a:gd name="connsiteX16" fmla="*/ 1131559 w 1660949"/>
                    <a:gd name="connsiteY16" fmla="*/ 1070811 h 1094874"/>
                    <a:gd name="connsiteX17" fmla="*/ 1167654 w 1660949"/>
                    <a:gd name="connsiteY17" fmla="*/ 1082842 h 1094874"/>
                    <a:gd name="connsiteX18" fmla="*/ 1251875 w 1660949"/>
                    <a:gd name="connsiteY18" fmla="*/ 1094874 h 1094874"/>
                    <a:gd name="connsiteX19" fmla="*/ 1492506 w 1660949"/>
                    <a:gd name="connsiteY19" fmla="*/ 1082842 h 1094874"/>
                    <a:gd name="connsiteX20" fmla="*/ 1564696 w 1660949"/>
                    <a:gd name="connsiteY20" fmla="*/ 1034716 h 1094874"/>
                    <a:gd name="connsiteX21" fmla="*/ 1600791 w 1660949"/>
                    <a:gd name="connsiteY21" fmla="*/ 926432 h 1094874"/>
                    <a:gd name="connsiteX22" fmla="*/ 1612822 w 1660949"/>
                    <a:gd name="connsiteY22" fmla="*/ 890337 h 1094874"/>
                    <a:gd name="connsiteX23" fmla="*/ 1636885 w 1660949"/>
                    <a:gd name="connsiteY23" fmla="*/ 842211 h 1094874"/>
                    <a:gd name="connsiteX24" fmla="*/ 1660949 w 1660949"/>
                    <a:gd name="connsiteY24" fmla="*/ 757990 h 1094874"/>
                    <a:gd name="connsiteX25" fmla="*/ 1596516 w 1660949"/>
                    <a:gd name="connsiteY25" fmla="*/ 459441 h 1094874"/>
                    <a:gd name="connsiteX26" fmla="*/ 1546252 w 1660949"/>
                    <a:gd name="connsiteY26" fmla="*/ 371531 h 1094874"/>
                    <a:gd name="connsiteX27" fmla="*/ 1515397 w 1660949"/>
                    <a:gd name="connsiteY27" fmla="*/ 289827 h 1094874"/>
                    <a:gd name="connsiteX28" fmla="*/ 1528601 w 1660949"/>
                    <a:gd name="connsiteY28" fmla="*/ 228600 h 1094874"/>
                    <a:gd name="connsiteX29" fmla="*/ 1456412 w 1660949"/>
                    <a:gd name="connsiteY29" fmla="*/ 180474 h 1094874"/>
                    <a:gd name="connsiteX30" fmla="*/ 1420317 w 1660949"/>
                    <a:gd name="connsiteY30" fmla="*/ 156411 h 1094874"/>
                    <a:gd name="connsiteX31" fmla="*/ 1348127 w 1660949"/>
                    <a:gd name="connsiteY31" fmla="*/ 132348 h 1094874"/>
                    <a:gd name="connsiteX32" fmla="*/ 1263906 w 1660949"/>
                    <a:gd name="connsiteY32" fmla="*/ 84221 h 1094874"/>
                    <a:gd name="connsiteX33" fmla="*/ 1143591 w 1660949"/>
                    <a:gd name="connsiteY33" fmla="*/ 24064 h 1094874"/>
                    <a:gd name="connsiteX34" fmla="*/ 1107496 w 1660949"/>
                    <a:gd name="connsiteY34" fmla="*/ 12032 h 1094874"/>
                    <a:gd name="connsiteX35" fmla="*/ 542012 w 1660949"/>
                    <a:gd name="connsiteY35" fmla="*/ 0 h 1094874"/>
                    <a:gd name="connsiteX36" fmla="*/ 445759 w 1660949"/>
                    <a:gd name="connsiteY36" fmla="*/ 12032 h 1094874"/>
                    <a:gd name="connsiteX37" fmla="*/ 409664 w 1660949"/>
                    <a:gd name="connsiteY37" fmla="*/ 36095 h 1094874"/>
                    <a:gd name="connsiteX38" fmla="*/ 373570 w 1660949"/>
                    <a:gd name="connsiteY38" fmla="*/ 48127 h 1094874"/>
                    <a:gd name="connsiteX39" fmla="*/ 301380 w 1660949"/>
                    <a:gd name="connsiteY39" fmla="*/ 96253 h 1094874"/>
                    <a:gd name="connsiteX40" fmla="*/ 265285 w 1660949"/>
                    <a:gd name="connsiteY40" fmla="*/ 108285 h 1094874"/>
                    <a:gd name="connsiteX41" fmla="*/ 193096 w 1660949"/>
                    <a:gd name="connsiteY41" fmla="*/ 156411 h 1094874"/>
                    <a:gd name="connsiteX42" fmla="*/ 169033 w 1660949"/>
                    <a:gd name="connsiteY42" fmla="*/ 192506 h 1094874"/>
                    <a:gd name="connsiteX43" fmla="*/ 132938 w 1660949"/>
                    <a:gd name="connsiteY43" fmla="*/ 216569 h 1094874"/>
                    <a:gd name="connsiteX44" fmla="*/ 157001 w 1660949"/>
                    <a:gd name="connsiteY44" fmla="*/ 252664 h 1094874"/>
                    <a:gd name="connsiteX0" fmla="*/ 157001 w 1660949"/>
                    <a:gd name="connsiteY0" fmla="*/ 252664 h 1094874"/>
                    <a:gd name="connsiteX1" fmla="*/ 96843 w 1660949"/>
                    <a:gd name="connsiteY1" fmla="*/ 300790 h 1094874"/>
                    <a:gd name="connsiteX2" fmla="*/ 60749 w 1660949"/>
                    <a:gd name="connsiteY2" fmla="*/ 372979 h 1094874"/>
                    <a:gd name="connsiteX3" fmla="*/ 36685 w 1660949"/>
                    <a:gd name="connsiteY3" fmla="*/ 397042 h 1094874"/>
                    <a:gd name="connsiteX4" fmla="*/ 12622 w 1660949"/>
                    <a:gd name="connsiteY4" fmla="*/ 469232 h 1094874"/>
                    <a:gd name="connsiteX5" fmla="*/ 591 w 1660949"/>
                    <a:gd name="connsiteY5" fmla="*/ 505327 h 1094874"/>
                    <a:gd name="connsiteX6" fmla="*/ 12622 w 1660949"/>
                    <a:gd name="connsiteY6" fmla="*/ 709864 h 1094874"/>
                    <a:gd name="connsiteX7" fmla="*/ 84812 w 1660949"/>
                    <a:gd name="connsiteY7" fmla="*/ 757990 h 1094874"/>
                    <a:gd name="connsiteX8" fmla="*/ 96843 w 1660949"/>
                    <a:gd name="connsiteY8" fmla="*/ 794085 h 1094874"/>
                    <a:gd name="connsiteX9" fmla="*/ 132938 w 1660949"/>
                    <a:gd name="connsiteY9" fmla="*/ 806116 h 1094874"/>
                    <a:gd name="connsiteX10" fmla="*/ 205127 w 1660949"/>
                    <a:gd name="connsiteY10" fmla="*/ 842211 h 1094874"/>
                    <a:gd name="connsiteX11" fmla="*/ 770612 w 1660949"/>
                    <a:gd name="connsiteY11" fmla="*/ 854242 h 1094874"/>
                    <a:gd name="connsiteX12" fmla="*/ 830770 w 1660949"/>
                    <a:gd name="connsiteY12" fmla="*/ 890337 h 1094874"/>
                    <a:gd name="connsiteX13" fmla="*/ 939054 w 1660949"/>
                    <a:gd name="connsiteY13" fmla="*/ 950495 h 1094874"/>
                    <a:gd name="connsiteX14" fmla="*/ 1011243 w 1660949"/>
                    <a:gd name="connsiteY14" fmla="*/ 998621 h 1094874"/>
                    <a:gd name="connsiteX15" fmla="*/ 1059370 w 1660949"/>
                    <a:gd name="connsiteY15" fmla="*/ 1046748 h 1094874"/>
                    <a:gd name="connsiteX16" fmla="*/ 1131559 w 1660949"/>
                    <a:gd name="connsiteY16" fmla="*/ 1070811 h 1094874"/>
                    <a:gd name="connsiteX17" fmla="*/ 1167654 w 1660949"/>
                    <a:gd name="connsiteY17" fmla="*/ 1082842 h 1094874"/>
                    <a:gd name="connsiteX18" fmla="*/ 1251875 w 1660949"/>
                    <a:gd name="connsiteY18" fmla="*/ 1094874 h 1094874"/>
                    <a:gd name="connsiteX19" fmla="*/ 1492506 w 1660949"/>
                    <a:gd name="connsiteY19" fmla="*/ 1082842 h 1094874"/>
                    <a:gd name="connsiteX20" fmla="*/ 1564696 w 1660949"/>
                    <a:gd name="connsiteY20" fmla="*/ 1034716 h 1094874"/>
                    <a:gd name="connsiteX21" fmla="*/ 1600791 w 1660949"/>
                    <a:gd name="connsiteY21" fmla="*/ 926432 h 1094874"/>
                    <a:gd name="connsiteX22" fmla="*/ 1612822 w 1660949"/>
                    <a:gd name="connsiteY22" fmla="*/ 890337 h 1094874"/>
                    <a:gd name="connsiteX23" fmla="*/ 1636885 w 1660949"/>
                    <a:gd name="connsiteY23" fmla="*/ 842211 h 1094874"/>
                    <a:gd name="connsiteX24" fmla="*/ 1660949 w 1660949"/>
                    <a:gd name="connsiteY24" fmla="*/ 757990 h 1094874"/>
                    <a:gd name="connsiteX25" fmla="*/ 1596516 w 1660949"/>
                    <a:gd name="connsiteY25" fmla="*/ 459441 h 1094874"/>
                    <a:gd name="connsiteX26" fmla="*/ 1546252 w 1660949"/>
                    <a:gd name="connsiteY26" fmla="*/ 371531 h 1094874"/>
                    <a:gd name="connsiteX27" fmla="*/ 1515397 w 1660949"/>
                    <a:gd name="connsiteY27" fmla="*/ 289827 h 1094874"/>
                    <a:gd name="connsiteX28" fmla="*/ 1442139 w 1660949"/>
                    <a:gd name="connsiteY28" fmla="*/ 228600 h 1094874"/>
                    <a:gd name="connsiteX29" fmla="*/ 1456412 w 1660949"/>
                    <a:gd name="connsiteY29" fmla="*/ 180474 h 1094874"/>
                    <a:gd name="connsiteX30" fmla="*/ 1420317 w 1660949"/>
                    <a:gd name="connsiteY30" fmla="*/ 156411 h 1094874"/>
                    <a:gd name="connsiteX31" fmla="*/ 1348127 w 1660949"/>
                    <a:gd name="connsiteY31" fmla="*/ 132348 h 1094874"/>
                    <a:gd name="connsiteX32" fmla="*/ 1263906 w 1660949"/>
                    <a:gd name="connsiteY32" fmla="*/ 84221 h 1094874"/>
                    <a:gd name="connsiteX33" fmla="*/ 1143591 w 1660949"/>
                    <a:gd name="connsiteY33" fmla="*/ 24064 h 1094874"/>
                    <a:gd name="connsiteX34" fmla="*/ 1107496 w 1660949"/>
                    <a:gd name="connsiteY34" fmla="*/ 12032 h 1094874"/>
                    <a:gd name="connsiteX35" fmla="*/ 542012 w 1660949"/>
                    <a:gd name="connsiteY35" fmla="*/ 0 h 1094874"/>
                    <a:gd name="connsiteX36" fmla="*/ 445759 w 1660949"/>
                    <a:gd name="connsiteY36" fmla="*/ 12032 h 1094874"/>
                    <a:gd name="connsiteX37" fmla="*/ 409664 w 1660949"/>
                    <a:gd name="connsiteY37" fmla="*/ 36095 h 1094874"/>
                    <a:gd name="connsiteX38" fmla="*/ 373570 w 1660949"/>
                    <a:gd name="connsiteY38" fmla="*/ 48127 h 1094874"/>
                    <a:gd name="connsiteX39" fmla="*/ 301380 w 1660949"/>
                    <a:gd name="connsiteY39" fmla="*/ 96253 h 1094874"/>
                    <a:gd name="connsiteX40" fmla="*/ 265285 w 1660949"/>
                    <a:gd name="connsiteY40" fmla="*/ 108285 h 1094874"/>
                    <a:gd name="connsiteX41" fmla="*/ 193096 w 1660949"/>
                    <a:gd name="connsiteY41" fmla="*/ 156411 h 1094874"/>
                    <a:gd name="connsiteX42" fmla="*/ 169033 w 1660949"/>
                    <a:gd name="connsiteY42" fmla="*/ 192506 h 1094874"/>
                    <a:gd name="connsiteX43" fmla="*/ 132938 w 1660949"/>
                    <a:gd name="connsiteY43" fmla="*/ 216569 h 1094874"/>
                    <a:gd name="connsiteX44" fmla="*/ 157001 w 1660949"/>
                    <a:gd name="connsiteY44" fmla="*/ 252664 h 1094874"/>
                    <a:gd name="connsiteX0" fmla="*/ 157001 w 1660949"/>
                    <a:gd name="connsiteY0" fmla="*/ 252664 h 1094874"/>
                    <a:gd name="connsiteX1" fmla="*/ 96843 w 1660949"/>
                    <a:gd name="connsiteY1" fmla="*/ 300790 h 1094874"/>
                    <a:gd name="connsiteX2" fmla="*/ 60749 w 1660949"/>
                    <a:gd name="connsiteY2" fmla="*/ 372979 h 1094874"/>
                    <a:gd name="connsiteX3" fmla="*/ 36685 w 1660949"/>
                    <a:gd name="connsiteY3" fmla="*/ 397042 h 1094874"/>
                    <a:gd name="connsiteX4" fmla="*/ 12622 w 1660949"/>
                    <a:gd name="connsiteY4" fmla="*/ 469232 h 1094874"/>
                    <a:gd name="connsiteX5" fmla="*/ 591 w 1660949"/>
                    <a:gd name="connsiteY5" fmla="*/ 505327 h 1094874"/>
                    <a:gd name="connsiteX6" fmla="*/ 12622 w 1660949"/>
                    <a:gd name="connsiteY6" fmla="*/ 709864 h 1094874"/>
                    <a:gd name="connsiteX7" fmla="*/ 84812 w 1660949"/>
                    <a:gd name="connsiteY7" fmla="*/ 757990 h 1094874"/>
                    <a:gd name="connsiteX8" fmla="*/ 96843 w 1660949"/>
                    <a:gd name="connsiteY8" fmla="*/ 794085 h 1094874"/>
                    <a:gd name="connsiteX9" fmla="*/ 132938 w 1660949"/>
                    <a:gd name="connsiteY9" fmla="*/ 806116 h 1094874"/>
                    <a:gd name="connsiteX10" fmla="*/ 205127 w 1660949"/>
                    <a:gd name="connsiteY10" fmla="*/ 842211 h 1094874"/>
                    <a:gd name="connsiteX11" fmla="*/ 770612 w 1660949"/>
                    <a:gd name="connsiteY11" fmla="*/ 854242 h 1094874"/>
                    <a:gd name="connsiteX12" fmla="*/ 830770 w 1660949"/>
                    <a:gd name="connsiteY12" fmla="*/ 890337 h 1094874"/>
                    <a:gd name="connsiteX13" fmla="*/ 939054 w 1660949"/>
                    <a:gd name="connsiteY13" fmla="*/ 950495 h 1094874"/>
                    <a:gd name="connsiteX14" fmla="*/ 1011243 w 1660949"/>
                    <a:gd name="connsiteY14" fmla="*/ 998621 h 1094874"/>
                    <a:gd name="connsiteX15" fmla="*/ 1059370 w 1660949"/>
                    <a:gd name="connsiteY15" fmla="*/ 1046748 h 1094874"/>
                    <a:gd name="connsiteX16" fmla="*/ 1131559 w 1660949"/>
                    <a:gd name="connsiteY16" fmla="*/ 1070811 h 1094874"/>
                    <a:gd name="connsiteX17" fmla="*/ 1167654 w 1660949"/>
                    <a:gd name="connsiteY17" fmla="*/ 1082842 h 1094874"/>
                    <a:gd name="connsiteX18" fmla="*/ 1251875 w 1660949"/>
                    <a:gd name="connsiteY18" fmla="*/ 1094874 h 1094874"/>
                    <a:gd name="connsiteX19" fmla="*/ 1492506 w 1660949"/>
                    <a:gd name="connsiteY19" fmla="*/ 1082842 h 1094874"/>
                    <a:gd name="connsiteX20" fmla="*/ 1564696 w 1660949"/>
                    <a:gd name="connsiteY20" fmla="*/ 1034716 h 1094874"/>
                    <a:gd name="connsiteX21" fmla="*/ 1600791 w 1660949"/>
                    <a:gd name="connsiteY21" fmla="*/ 926432 h 1094874"/>
                    <a:gd name="connsiteX22" fmla="*/ 1612822 w 1660949"/>
                    <a:gd name="connsiteY22" fmla="*/ 890337 h 1094874"/>
                    <a:gd name="connsiteX23" fmla="*/ 1636885 w 1660949"/>
                    <a:gd name="connsiteY23" fmla="*/ 842211 h 1094874"/>
                    <a:gd name="connsiteX24" fmla="*/ 1660949 w 1660949"/>
                    <a:gd name="connsiteY24" fmla="*/ 757990 h 1094874"/>
                    <a:gd name="connsiteX25" fmla="*/ 1596516 w 1660949"/>
                    <a:gd name="connsiteY25" fmla="*/ 459441 h 1094874"/>
                    <a:gd name="connsiteX26" fmla="*/ 1546252 w 1660949"/>
                    <a:gd name="connsiteY26" fmla="*/ 371531 h 1094874"/>
                    <a:gd name="connsiteX27" fmla="*/ 1515397 w 1660949"/>
                    <a:gd name="connsiteY27" fmla="*/ 289827 h 1094874"/>
                    <a:gd name="connsiteX28" fmla="*/ 1442139 w 1660949"/>
                    <a:gd name="connsiteY28" fmla="*/ 228600 h 1094874"/>
                    <a:gd name="connsiteX29" fmla="*/ 1414491 w 1660949"/>
                    <a:gd name="connsiteY29" fmla="*/ 185714 h 1094874"/>
                    <a:gd name="connsiteX30" fmla="*/ 1420317 w 1660949"/>
                    <a:gd name="connsiteY30" fmla="*/ 156411 h 1094874"/>
                    <a:gd name="connsiteX31" fmla="*/ 1348127 w 1660949"/>
                    <a:gd name="connsiteY31" fmla="*/ 132348 h 1094874"/>
                    <a:gd name="connsiteX32" fmla="*/ 1263906 w 1660949"/>
                    <a:gd name="connsiteY32" fmla="*/ 84221 h 1094874"/>
                    <a:gd name="connsiteX33" fmla="*/ 1143591 w 1660949"/>
                    <a:gd name="connsiteY33" fmla="*/ 24064 h 1094874"/>
                    <a:gd name="connsiteX34" fmla="*/ 1107496 w 1660949"/>
                    <a:gd name="connsiteY34" fmla="*/ 12032 h 1094874"/>
                    <a:gd name="connsiteX35" fmla="*/ 542012 w 1660949"/>
                    <a:gd name="connsiteY35" fmla="*/ 0 h 1094874"/>
                    <a:gd name="connsiteX36" fmla="*/ 445759 w 1660949"/>
                    <a:gd name="connsiteY36" fmla="*/ 12032 h 1094874"/>
                    <a:gd name="connsiteX37" fmla="*/ 409664 w 1660949"/>
                    <a:gd name="connsiteY37" fmla="*/ 36095 h 1094874"/>
                    <a:gd name="connsiteX38" fmla="*/ 373570 w 1660949"/>
                    <a:gd name="connsiteY38" fmla="*/ 48127 h 1094874"/>
                    <a:gd name="connsiteX39" fmla="*/ 301380 w 1660949"/>
                    <a:gd name="connsiteY39" fmla="*/ 96253 h 1094874"/>
                    <a:gd name="connsiteX40" fmla="*/ 265285 w 1660949"/>
                    <a:gd name="connsiteY40" fmla="*/ 108285 h 1094874"/>
                    <a:gd name="connsiteX41" fmla="*/ 193096 w 1660949"/>
                    <a:gd name="connsiteY41" fmla="*/ 156411 h 1094874"/>
                    <a:gd name="connsiteX42" fmla="*/ 169033 w 1660949"/>
                    <a:gd name="connsiteY42" fmla="*/ 192506 h 1094874"/>
                    <a:gd name="connsiteX43" fmla="*/ 132938 w 1660949"/>
                    <a:gd name="connsiteY43" fmla="*/ 216569 h 1094874"/>
                    <a:gd name="connsiteX44" fmla="*/ 157001 w 1660949"/>
                    <a:gd name="connsiteY44" fmla="*/ 252664 h 1094874"/>
                    <a:gd name="connsiteX0" fmla="*/ 157001 w 1660949"/>
                    <a:gd name="connsiteY0" fmla="*/ 252664 h 1094874"/>
                    <a:gd name="connsiteX1" fmla="*/ 96843 w 1660949"/>
                    <a:gd name="connsiteY1" fmla="*/ 300790 h 1094874"/>
                    <a:gd name="connsiteX2" fmla="*/ 60749 w 1660949"/>
                    <a:gd name="connsiteY2" fmla="*/ 372979 h 1094874"/>
                    <a:gd name="connsiteX3" fmla="*/ 36685 w 1660949"/>
                    <a:gd name="connsiteY3" fmla="*/ 397042 h 1094874"/>
                    <a:gd name="connsiteX4" fmla="*/ 12622 w 1660949"/>
                    <a:gd name="connsiteY4" fmla="*/ 469232 h 1094874"/>
                    <a:gd name="connsiteX5" fmla="*/ 591 w 1660949"/>
                    <a:gd name="connsiteY5" fmla="*/ 505327 h 1094874"/>
                    <a:gd name="connsiteX6" fmla="*/ 12622 w 1660949"/>
                    <a:gd name="connsiteY6" fmla="*/ 709864 h 1094874"/>
                    <a:gd name="connsiteX7" fmla="*/ 84812 w 1660949"/>
                    <a:gd name="connsiteY7" fmla="*/ 757990 h 1094874"/>
                    <a:gd name="connsiteX8" fmla="*/ 96843 w 1660949"/>
                    <a:gd name="connsiteY8" fmla="*/ 794085 h 1094874"/>
                    <a:gd name="connsiteX9" fmla="*/ 132938 w 1660949"/>
                    <a:gd name="connsiteY9" fmla="*/ 806116 h 1094874"/>
                    <a:gd name="connsiteX10" fmla="*/ 205127 w 1660949"/>
                    <a:gd name="connsiteY10" fmla="*/ 842211 h 1094874"/>
                    <a:gd name="connsiteX11" fmla="*/ 770612 w 1660949"/>
                    <a:gd name="connsiteY11" fmla="*/ 854242 h 1094874"/>
                    <a:gd name="connsiteX12" fmla="*/ 830770 w 1660949"/>
                    <a:gd name="connsiteY12" fmla="*/ 890337 h 1094874"/>
                    <a:gd name="connsiteX13" fmla="*/ 939054 w 1660949"/>
                    <a:gd name="connsiteY13" fmla="*/ 950495 h 1094874"/>
                    <a:gd name="connsiteX14" fmla="*/ 1011243 w 1660949"/>
                    <a:gd name="connsiteY14" fmla="*/ 998621 h 1094874"/>
                    <a:gd name="connsiteX15" fmla="*/ 1059370 w 1660949"/>
                    <a:gd name="connsiteY15" fmla="*/ 1046748 h 1094874"/>
                    <a:gd name="connsiteX16" fmla="*/ 1131559 w 1660949"/>
                    <a:gd name="connsiteY16" fmla="*/ 1070811 h 1094874"/>
                    <a:gd name="connsiteX17" fmla="*/ 1167654 w 1660949"/>
                    <a:gd name="connsiteY17" fmla="*/ 1082842 h 1094874"/>
                    <a:gd name="connsiteX18" fmla="*/ 1251875 w 1660949"/>
                    <a:gd name="connsiteY18" fmla="*/ 1094874 h 1094874"/>
                    <a:gd name="connsiteX19" fmla="*/ 1492506 w 1660949"/>
                    <a:gd name="connsiteY19" fmla="*/ 1082842 h 1094874"/>
                    <a:gd name="connsiteX20" fmla="*/ 1564696 w 1660949"/>
                    <a:gd name="connsiteY20" fmla="*/ 1034716 h 1094874"/>
                    <a:gd name="connsiteX21" fmla="*/ 1600791 w 1660949"/>
                    <a:gd name="connsiteY21" fmla="*/ 926432 h 1094874"/>
                    <a:gd name="connsiteX22" fmla="*/ 1612822 w 1660949"/>
                    <a:gd name="connsiteY22" fmla="*/ 890337 h 1094874"/>
                    <a:gd name="connsiteX23" fmla="*/ 1636885 w 1660949"/>
                    <a:gd name="connsiteY23" fmla="*/ 842211 h 1094874"/>
                    <a:gd name="connsiteX24" fmla="*/ 1660949 w 1660949"/>
                    <a:gd name="connsiteY24" fmla="*/ 757990 h 1094874"/>
                    <a:gd name="connsiteX25" fmla="*/ 1596516 w 1660949"/>
                    <a:gd name="connsiteY25" fmla="*/ 459441 h 1094874"/>
                    <a:gd name="connsiteX26" fmla="*/ 1546252 w 1660949"/>
                    <a:gd name="connsiteY26" fmla="*/ 371531 h 1094874"/>
                    <a:gd name="connsiteX27" fmla="*/ 1515397 w 1660949"/>
                    <a:gd name="connsiteY27" fmla="*/ 289827 h 1094874"/>
                    <a:gd name="connsiteX28" fmla="*/ 1442139 w 1660949"/>
                    <a:gd name="connsiteY28" fmla="*/ 228600 h 1094874"/>
                    <a:gd name="connsiteX29" fmla="*/ 1414491 w 1660949"/>
                    <a:gd name="connsiteY29" fmla="*/ 185714 h 1094874"/>
                    <a:gd name="connsiteX30" fmla="*/ 1378396 w 1660949"/>
                    <a:gd name="connsiteY30" fmla="*/ 169512 h 1094874"/>
                    <a:gd name="connsiteX31" fmla="*/ 1348127 w 1660949"/>
                    <a:gd name="connsiteY31" fmla="*/ 132348 h 1094874"/>
                    <a:gd name="connsiteX32" fmla="*/ 1263906 w 1660949"/>
                    <a:gd name="connsiteY32" fmla="*/ 84221 h 1094874"/>
                    <a:gd name="connsiteX33" fmla="*/ 1143591 w 1660949"/>
                    <a:gd name="connsiteY33" fmla="*/ 24064 h 1094874"/>
                    <a:gd name="connsiteX34" fmla="*/ 1107496 w 1660949"/>
                    <a:gd name="connsiteY34" fmla="*/ 12032 h 1094874"/>
                    <a:gd name="connsiteX35" fmla="*/ 542012 w 1660949"/>
                    <a:gd name="connsiteY35" fmla="*/ 0 h 1094874"/>
                    <a:gd name="connsiteX36" fmla="*/ 445759 w 1660949"/>
                    <a:gd name="connsiteY36" fmla="*/ 12032 h 1094874"/>
                    <a:gd name="connsiteX37" fmla="*/ 409664 w 1660949"/>
                    <a:gd name="connsiteY37" fmla="*/ 36095 h 1094874"/>
                    <a:gd name="connsiteX38" fmla="*/ 373570 w 1660949"/>
                    <a:gd name="connsiteY38" fmla="*/ 48127 h 1094874"/>
                    <a:gd name="connsiteX39" fmla="*/ 301380 w 1660949"/>
                    <a:gd name="connsiteY39" fmla="*/ 96253 h 1094874"/>
                    <a:gd name="connsiteX40" fmla="*/ 265285 w 1660949"/>
                    <a:gd name="connsiteY40" fmla="*/ 108285 h 1094874"/>
                    <a:gd name="connsiteX41" fmla="*/ 193096 w 1660949"/>
                    <a:gd name="connsiteY41" fmla="*/ 156411 h 1094874"/>
                    <a:gd name="connsiteX42" fmla="*/ 169033 w 1660949"/>
                    <a:gd name="connsiteY42" fmla="*/ 192506 h 1094874"/>
                    <a:gd name="connsiteX43" fmla="*/ 132938 w 1660949"/>
                    <a:gd name="connsiteY43" fmla="*/ 216569 h 1094874"/>
                    <a:gd name="connsiteX44" fmla="*/ 157001 w 1660949"/>
                    <a:gd name="connsiteY44" fmla="*/ 252664 h 1094874"/>
                    <a:gd name="connsiteX0" fmla="*/ 112461 w 1660949"/>
                    <a:gd name="connsiteY0" fmla="*/ 252664 h 1094874"/>
                    <a:gd name="connsiteX1" fmla="*/ 96843 w 1660949"/>
                    <a:gd name="connsiteY1" fmla="*/ 300790 h 1094874"/>
                    <a:gd name="connsiteX2" fmla="*/ 60749 w 1660949"/>
                    <a:gd name="connsiteY2" fmla="*/ 372979 h 1094874"/>
                    <a:gd name="connsiteX3" fmla="*/ 36685 w 1660949"/>
                    <a:gd name="connsiteY3" fmla="*/ 397042 h 1094874"/>
                    <a:gd name="connsiteX4" fmla="*/ 12622 w 1660949"/>
                    <a:gd name="connsiteY4" fmla="*/ 469232 h 1094874"/>
                    <a:gd name="connsiteX5" fmla="*/ 591 w 1660949"/>
                    <a:gd name="connsiteY5" fmla="*/ 505327 h 1094874"/>
                    <a:gd name="connsiteX6" fmla="*/ 12622 w 1660949"/>
                    <a:gd name="connsiteY6" fmla="*/ 709864 h 1094874"/>
                    <a:gd name="connsiteX7" fmla="*/ 84812 w 1660949"/>
                    <a:gd name="connsiteY7" fmla="*/ 757990 h 1094874"/>
                    <a:gd name="connsiteX8" fmla="*/ 96843 w 1660949"/>
                    <a:gd name="connsiteY8" fmla="*/ 794085 h 1094874"/>
                    <a:gd name="connsiteX9" fmla="*/ 132938 w 1660949"/>
                    <a:gd name="connsiteY9" fmla="*/ 806116 h 1094874"/>
                    <a:gd name="connsiteX10" fmla="*/ 205127 w 1660949"/>
                    <a:gd name="connsiteY10" fmla="*/ 842211 h 1094874"/>
                    <a:gd name="connsiteX11" fmla="*/ 770612 w 1660949"/>
                    <a:gd name="connsiteY11" fmla="*/ 854242 h 1094874"/>
                    <a:gd name="connsiteX12" fmla="*/ 830770 w 1660949"/>
                    <a:gd name="connsiteY12" fmla="*/ 890337 h 1094874"/>
                    <a:gd name="connsiteX13" fmla="*/ 939054 w 1660949"/>
                    <a:gd name="connsiteY13" fmla="*/ 950495 h 1094874"/>
                    <a:gd name="connsiteX14" fmla="*/ 1011243 w 1660949"/>
                    <a:gd name="connsiteY14" fmla="*/ 998621 h 1094874"/>
                    <a:gd name="connsiteX15" fmla="*/ 1059370 w 1660949"/>
                    <a:gd name="connsiteY15" fmla="*/ 1046748 h 1094874"/>
                    <a:gd name="connsiteX16" fmla="*/ 1131559 w 1660949"/>
                    <a:gd name="connsiteY16" fmla="*/ 1070811 h 1094874"/>
                    <a:gd name="connsiteX17" fmla="*/ 1167654 w 1660949"/>
                    <a:gd name="connsiteY17" fmla="*/ 1082842 h 1094874"/>
                    <a:gd name="connsiteX18" fmla="*/ 1251875 w 1660949"/>
                    <a:gd name="connsiteY18" fmla="*/ 1094874 h 1094874"/>
                    <a:gd name="connsiteX19" fmla="*/ 1492506 w 1660949"/>
                    <a:gd name="connsiteY19" fmla="*/ 1082842 h 1094874"/>
                    <a:gd name="connsiteX20" fmla="*/ 1564696 w 1660949"/>
                    <a:gd name="connsiteY20" fmla="*/ 1034716 h 1094874"/>
                    <a:gd name="connsiteX21" fmla="*/ 1600791 w 1660949"/>
                    <a:gd name="connsiteY21" fmla="*/ 926432 h 1094874"/>
                    <a:gd name="connsiteX22" fmla="*/ 1612822 w 1660949"/>
                    <a:gd name="connsiteY22" fmla="*/ 890337 h 1094874"/>
                    <a:gd name="connsiteX23" fmla="*/ 1636885 w 1660949"/>
                    <a:gd name="connsiteY23" fmla="*/ 842211 h 1094874"/>
                    <a:gd name="connsiteX24" fmla="*/ 1660949 w 1660949"/>
                    <a:gd name="connsiteY24" fmla="*/ 757990 h 1094874"/>
                    <a:gd name="connsiteX25" fmla="*/ 1596516 w 1660949"/>
                    <a:gd name="connsiteY25" fmla="*/ 459441 h 1094874"/>
                    <a:gd name="connsiteX26" fmla="*/ 1546252 w 1660949"/>
                    <a:gd name="connsiteY26" fmla="*/ 371531 h 1094874"/>
                    <a:gd name="connsiteX27" fmla="*/ 1515397 w 1660949"/>
                    <a:gd name="connsiteY27" fmla="*/ 289827 h 1094874"/>
                    <a:gd name="connsiteX28" fmla="*/ 1442139 w 1660949"/>
                    <a:gd name="connsiteY28" fmla="*/ 228600 h 1094874"/>
                    <a:gd name="connsiteX29" fmla="*/ 1414491 w 1660949"/>
                    <a:gd name="connsiteY29" fmla="*/ 185714 h 1094874"/>
                    <a:gd name="connsiteX30" fmla="*/ 1378396 w 1660949"/>
                    <a:gd name="connsiteY30" fmla="*/ 169512 h 1094874"/>
                    <a:gd name="connsiteX31" fmla="*/ 1348127 w 1660949"/>
                    <a:gd name="connsiteY31" fmla="*/ 132348 h 1094874"/>
                    <a:gd name="connsiteX32" fmla="*/ 1263906 w 1660949"/>
                    <a:gd name="connsiteY32" fmla="*/ 84221 h 1094874"/>
                    <a:gd name="connsiteX33" fmla="*/ 1143591 w 1660949"/>
                    <a:gd name="connsiteY33" fmla="*/ 24064 h 1094874"/>
                    <a:gd name="connsiteX34" fmla="*/ 1107496 w 1660949"/>
                    <a:gd name="connsiteY34" fmla="*/ 12032 h 1094874"/>
                    <a:gd name="connsiteX35" fmla="*/ 542012 w 1660949"/>
                    <a:gd name="connsiteY35" fmla="*/ 0 h 1094874"/>
                    <a:gd name="connsiteX36" fmla="*/ 445759 w 1660949"/>
                    <a:gd name="connsiteY36" fmla="*/ 12032 h 1094874"/>
                    <a:gd name="connsiteX37" fmla="*/ 409664 w 1660949"/>
                    <a:gd name="connsiteY37" fmla="*/ 36095 h 1094874"/>
                    <a:gd name="connsiteX38" fmla="*/ 373570 w 1660949"/>
                    <a:gd name="connsiteY38" fmla="*/ 48127 h 1094874"/>
                    <a:gd name="connsiteX39" fmla="*/ 301380 w 1660949"/>
                    <a:gd name="connsiteY39" fmla="*/ 96253 h 1094874"/>
                    <a:gd name="connsiteX40" fmla="*/ 265285 w 1660949"/>
                    <a:gd name="connsiteY40" fmla="*/ 108285 h 1094874"/>
                    <a:gd name="connsiteX41" fmla="*/ 193096 w 1660949"/>
                    <a:gd name="connsiteY41" fmla="*/ 156411 h 1094874"/>
                    <a:gd name="connsiteX42" fmla="*/ 169033 w 1660949"/>
                    <a:gd name="connsiteY42" fmla="*/ 192506 h 1094874"/>
                    <a:gd name="connsiteX43" fmla="*/ 132938 w 1660949"/>
                    <a:gd name="connsiteY43" fmla="*/ 216569 h 1094874"/>
                    <a:gd name="connsiteX44" fmla="*/ 112461 w 1660949"/>
                    <a:gd name="connsiteY44" fmla="*/ 252664 h 1094874"/>
                    <a:gd name="connsiteX0" fmla="*/ 112461 w 1660949"/>
                    <a:gd name="connsiteY0" fmla="*/ 252664 h 1094874"/>
                    <a:gd name="connsiteX1" fmla="*/ 62782 w 1660949"/>
                    <a:gd name="connsiteY1" fmla="*/ 303410 h 1094874"/>
                    <a:gd name="connsiteX2" fmla="*/ 60749 w 1660949"/>
                    <a:gd name="connsiteY2" fmla="*/ 372979 h 1094874"/>
                    <a:gd name="connsiteX3" fmla="*/ 36685 w 1660949"/>
                    <a:gd name="connsiteY3" fmla="*/ 397042 h 1094874"/>
                    <a:gd name="connsiteX4" fmla="*/ 12622 w 1660949"/>
                    <a:gd name="connsiteY4" fmla="*/ 469232 h 1094874"/>
                    <a:gd name="connsiteX5" fmla="*/ 591 w 1660949"/>
                    <a:gd name="connsiteY5" fmla="*/ 505327 h 1094874"/>
                    <a:gd name="connsiteX6" fmla="*/ 12622 w 1660949"/>
                    <a:gd name="connsiteY6" fmla="*/ 709864 h 1094874"/>
                    <a:gd name="connsiteX7" fmla="*/ 84812 w 1660949"/>
                    <a:gd name="connsiteY7" fmla="*/ 757990 h 1094874"/>
                    <a:gd name="connsiteX8" fmla="*/ 96843 w 1660949"/>
                    <a:gd name="connsiteY8" fmla="*/ 794085 h 1094874"/>
                    <a:gd name="connsiteX9" fmla="*/ 132938 w 1660949"/>
                    <a:gd name="connsiteY9" fmla="*/ 806116 h 1094874"/>
                    <a:gd name="connsiteX10" fmla="*/ 205127 w 1660949"/>
                    <a:gd name="connsiteY10" fmla="*/ 842211 h 1094874"/>
                    <a:gd name="connsiteX11" fmla="*/ 770612 w 1660949"/>
                    <a:gd name="connsiteY11" fmla="*/ 854242 h 1094874"/>
                    <a:gd name="connsiteX12" fmla="*/ 830770 w 1660949"/>
                    <a:gd name="connsiteY12" fmla="*/ 890337 h 1094874"/>
                    <a:gd name="connsiteX13" fmla="*/ 939054 w 1660949"/>
                    <a:gd name="connsiteY13" fmla="*/ 950495 h 1094874"/>
                    <a:gd name="connsiteX14" fmla="*/ 1011243 w 1660949"/>
                    <a:gd name="connsiteY14" fmla="*/ 998621 h 1094874"/>
                    <a:gd name="connsiteX15" fmla="*/ 1059370 w 1660949"/>
                    <a:gd name="connsiteY15" fmla="*/ 1046748 h 1094874"/>
                    <a:gd name="connsiteX16" fmla="*/ 1131559 w 1660949"/>
                    <a:gd name="connsiteY16" fmla="*/ 1070811 h 1094874"/>
                    <a:gd name="connsiteX17" fmla="*/ 1167654 w 1660949"/>
                    <a:gd name="connsiteY17" fmla="*/ 1082842 h 1094874"/>
                    <a:gd name="connsiteX18" fmla="*/ 1251875 w 1660949"/>
                    <a:gd name="connsiteY18" fmla="*/ 1094874 h 1094874"/>
                    <a:gd name="connsiteX19" fmla="*/ 1492506 w 1660949"/>
                    <a:gd name="connsiteY19" fmla="*/ 1082842 h 1094874"/>
                    <a:gd name="connsiteX20" fmla="*/ 1564696 w 1660949"/>
                    <a:gd name="connsiteY20" fmla="*/ 1034716 h 1094874"/>
                    <a:gd name="connsiteX21" fmla="*/ 1600791 w 1660949"/>
                    <a:gd name="connsiteY21" fmla="*/ 926432 h 1094874"/>
                    <a:gd name="connsiteX22" fmla="*/ 1612822 w 1660949"/>
                    <a:gd name="connsiteY22" fmla="*/ 890337 h 1094874"/>
                    <a:gd name="connsiteX23" fmla="*/ 1636885 w 1660949"/>
                    <a:gd name="connsiteY23" fmla="*/ 842211 h 1094874"/>
                    <a:gd name="connsiteX24" fmla="*/ 1660949 w 1660949"/>
                    <a:gd name="connsiteY24" fmla="*/ 757990 h 1094874"/>
                    <a:gd name="connsiteX25" fmla="*/ 1596516 w 1660949"/>
                    <a:gd name="connsiteY25" fmla="*/ 459441 h 1094874"/>
                    <a:gd name="connsiteX26" fmla="*/ 1546252 w 1660949"/>
                    <a:gd name="connsiteY26" fmla="*/ 371531 h 1094874"/>
                    <a:gd name="connsiteX27" fmla="*/ 1515397 w 1660949"/>
                    <a:gd name="connsiteY27" fmla="*/ 289827 h 1094874"/>
                    <a:gd name="connsiteX28" fmla="*/ 1442139 w 1660949"/>
                    <a:gd name="connsiteY28" fmla="*/ 228600 h 1094874"/>
                    <a:gd name="connsiteX29" fmla="*/ 1414491 w 1660949"/>
                    <a:gd name="connsiteY29" fmla="*/ 185714 h 1094874"/>
                    <a:gd name="connsiteX30" fmla="*/ 1378396 w 1660949"/>
                    <a:gd name="connsiteY30" fmla="*/ 169512 h 1094874"/>
                    <a:gd name="connsiteX31" fmla="*/ 1348127 w 1660949"/>
                    <a:gd name="connsiteY31" fmla="*/ 132348 h 1094874"/>
                    <a:gd name="connsiteX32" fmla="*/ 1263906 w 1660949"/>
                    <a:gd name="connsiteY32" fmla="*/ 84221 h 1094874"/>
                    <a:gd name="connsiteX33" fmla="*/ 1143591 w 1660949"/>
                    <a:gd name="connsiteY33" fmla="*/ 24064 h 1094874"/>
                    <a:gd name="connsiteX34" fmla="*/ 1107496 w 1660949"/>
                    <a:gd name="connsiteY34" fmla="*/ 12032 h 1094874"/>
                    <a:gd name="connsiteX35" fmla="*/ 542012 w 1660949"/>
                    <a:gd name="connsiteY35" fmla="*/ 0 h 1094874"/>
                    <a:gd name="connsiteX36" fmla="*/ 445759 w 1660949"/>
                    <a:gd name="connsiteY36" fmla="*/ 12032 h 1094874"/>
                    <a:gd name="connsiteX37" fmla="*/ 409664 w 1660949"/>
                    <a:gd name="connsiteY37" fmla="*/ 36095 h 1094874"/>
                    <a:gd name="connsiteX38" fmla="*/ 373570 w 1660949"/>
                    <a:gd name="connsiteY38" fmla="*/ 48127 h 1094874"/>
                    <a:gd name="connsiteX39" fmla="*/ 301380 w 1660949"/>
                    <a:gd name="connsiteY39" fmla="*/ 96253 h 1094874"/>
                    <a:gd name="connsiteX40" fmla="*/ 265285 w 1660949"/>
                    <a:gd name="connsiteY40" fmla="*/ 108285 h 1094874"/>
                    <a:gd name="connsiteX41" fmla="*/ 193096 w 1660949"/>
                    <a:gd name="connsiteY41" fmla="*/ 156411 h 1094874"/>
                    <a:gd name="connsiteX42" fmla="*/ 169033 w 1660949"/>
                    <a:gd name="connsiteY42" fmla="*/ 192506 h 1094874"/>
                    <a:gd name="connsiteX43" fmla="*/ 132938 w 1660949"/>
                    <a:gd name="connsiteY43" fmla="*/ 216569 h 1094874"/>
                    <a:gd name="connsiteX44" fmla="*/ 112461 w 1660949"/>
                    <a:gd name="connsiteY44" fmla="*/ 252664 h 1094874"/>
                    <a:gd name="connsiteX0" fmla="*/ 112461 w 1660949"/>
                    <a:gd name="connsiteY0" fmla="*/ 252664 h 1094874"/>
                    <a:gd name="connsiteX1" fmla="*/ 62782 w 1660949"/>
                    <a:gd name="connsiteY1" fmla="*/ 303410 h 1094874"/>
                    <a:gd name="connsiteX2" fmla="*/ 34549 w 1660949"/>
                    <a:gd name="connsiteY2" fmla="*/ 365119 h 1094874"/>
                    <a:gd name="connsiteX3" fmla="*/ 36685 w 1660949"/>
                    <a:gd name="connsiteY3" fmla="*/ 397042 h 1094874"/>
                    <a:gd name="connsiteX4" fmla="*/ 12622 w 1660949"/>
                    <a:gd name="connsiteY4" fmla="*/ 469232 h 1094874"/>
                    <a:gd name="connsiteX5" fmla="*/ 591 w 1660949"/>
                    <a:gd name="connsiteY5" fmla="*/ 505327 h 1094874"/>
                    <a:gd name="connsiteX6" fmla="*/ 12622 w 1660949"/>
                    <a:gd name="connsiteY6" fmla="*/ 709864 h 1094874"/>
                    <a:gd name="connsiteX7" fmla="*/ 84812 w 1660949"/>
                    <a:gd name="connsiteY7" fmla="*/ 757990 h 1094874"/>
                    <a:gd name="connsiteX8" fmla="*/ 96843 w 1660949"/>
                    <a:gd name="connsiteY8" fmla="*/ 794085 h 1094874"/>
                    <a:gd name="connsiteX9" fmla="*/ 132938 w 1660949"/>
                    <a:gd name="connsiteY9" fmla="*/ 806116 h 1094874"/>
                    <a:gd name="connsiteX10" fmla="*/ 205127 w 1660949"/>
                    <a:gd name="connsiteY10" fmla="*/ 842211 h 1094874"/>
                    <a:gd name="connsiteX11" fmla="*/ 770612 w 1660949"/>
                    <a:gd name="connsiteY11" fmla="*/ 854242 h 1094874"/>
                    <a:gd name="connsiteX12" fmla="*/ 830770 w 1660949"/>
                    <a:gd name="connsiteY12" fmla="*/ 890337 h 1094874"/>
                    <a:gd name="connsiteX13" fmla="*/ 939054 w 1660949"/>
                    <a:gd name="connsiteY13" fmla="*/ 950495 h 1094874"/>
                    <a:gd name="connsiteX14" fmla="*/ 1011243 w 1660949"/>
                    <a:gd name="connsiteY14" fmla="*/ 998621 h 1094874"/>
                    <a:gd name="connsiteX15" fmla="*/ 1059370 w 1660949"/>
                    <a:gd name="connsiteY15" fmla="*/ 1046748 h 1094874"/>
                    <a:gd name="connsiteX16" fmla="*/ 1131559 w 1660949"/>
                    <a:gd name="connsiteY16" fmla="*/ 1070811 h 1094874"/>
                    <a:gd name="connsiteX17" fmla="*/ 1167654 w 1660949"/>
                    <a:gd name="connsiteY17" fmla="*/ 1082842 h 1094874"/>
                    <a:gd name="connsiteX18" fmla="*/ 1251875 w 1660949"/>
                    <a:gd name="connsiteY18" fmla="*/ 1094874 h 1094874"/>
                    <a:gd name="connsiteX19" fmla="*/ 1492506 w 1660949"/>
                    <a:gd name="connsiteY19" fmla="*/ 1082842 h 1094874"/>
                    <a:gd name="connsiteX20" fmla="*/ 1564696 w 1660949"/>
                    <a:gd name="connsiteY20" fmla="*/ 1034716 h 1094874"/>
                    <a:gd name="connsiteX21" fmla="*/ 1600791 w 1660949"/>
                    <a:gd name="connsiteY21" fmla="*/ 926432 h 1094874"/>
                    <a:gd name="connsiteX22" fmla="*/ 1612822 w 1660949"/>
                    <a:gd name="connsiteY22" fmla="*/ 890337 h 1094874"/>
                    <a:gd name="connsiteX23" fmla="*/ 1636885 w 1660949"/>
                    <a:gd name="connsiteY23" fmla="*/ 842211 h 1094874"/>
                    <a:gd name="connsiteX24" fmla="*/ 1660949 w 1660949"/>
                    <a:gd name="connsiteY24" fmla="*/ 757990 h 1094874"/>
                    <a:gd name="connsiteX25" fmla="*/ 1596516 w 1660949"/>
                    <a:gd name="connsiteY25" fmla="*/ 459441 h 1094874"/>
                    <a:gd name="connsiteX26" fmla="*/ 1546252 w 1660949"/>
                    <a:gd name="connsiteY26" fmla="*/ 371531 h 1094874"/>
                    <a:gd name="connsiteX27" fmla="*/ 1515397 w 1660949"/>
                    <a:gd name="connsiteY27" fmla="*/ 289827 h 1094874"/>
                    <a:gd name="connsiteX28" fmla="*/ 1442139 w 1660949"/>
                    <a:gd name="connsiteY28" fmla="*/ 228600 h 1094874"/>
                    <a:gd name="connsiteX29" fmla="*/ 1414491 w 1660949"/>
                    <a:gd name="connsiteY29" fmla="*/ 185714 h 1094874"/>
                    <a:gd name="connsiteX30" fmla="*/ 1378396 w 1660949"/>
                    <a:gd name="connsiteY30" fmla="*/ 169512 h 1094874"/>
                    <a:gd name="connsiteX31" fmla="*/ 1348127 w 1660949"/>
                    <a:gd name="connsiteY31" fmla="*/ 132348 h 1094874"/>
                    <a:gd name="connsiteX32" fmla="*/ 1263906 w 1660949"/>
                    <a:gd name="connsiteY32" fmla="*/ 84221 h 1094874"/>
                    <a:gd name="connsiteX33" fmla="*/ 1143591 w 1660949"/>
                    <a:gd name="connsiteY33" fmla="*/ 24064 h 1094874"/>
                    <a:gd name="connsiteX34" fmla="*/ 1107496 w 1660949"/>
                    <a:gd name="connsiteY34" fmla="*/ 12032 h 1094874"/>
                    <a:gd name="connsiteX35" fmla="*/ 542012 w 1660949"/>
                    <a:gd name="connsiteY35" fmla="*/ 0 h 1094874"/>
                    <a:gd name="connsiteX36" fmla="*/ 445759 w 1660949"/>
                    <a:gd name="connsiteY36" fmla="*/ 12032 h 1094874"/>
                    <a:gd name="connsiteX37" fmla="*/ 409664 w 1660949"/>
                    <a:gd name="connsiteY37" fmla="*/ 36095 h 1094874"/>
                    <a:gd name="connsiteX38" fmla="*/ 373570 w 1660949"/>
                    <a:gd name="connsiteY38" fmla="*/ 48127 h 1094874"/>
                    <a:gd name="connsiteX39" fmla="*/ 301380 w 1660949"/>
                    <a:gd name="connsiteY39" fmla="*/ 96253 h 1094874"/>
                    <a:gd name="connsiteX40" fmla="*/ 265285 w 1660949"/>
                    <a:gd name="connsiteY40" fmla="*/ 108285 h 1094874"/>
                    <a:gd name="connsiteX41" fmla="*/ 193096 w 1660949"/>
                    <a:gd name="connsiteY41" fmla="*/ 156411 h 1094874"/>
                    <a:gd name="connsiteX42" fmla="*/ 169033 w 1660949"/>
                    <a:gd name="connsiteY42" fmla="*/ 192506 h 1094874"/>
                    <a:gd name="connsiteX43" fmla="*/ 132938 w 1660949"/>
                    <a:gd name="connsiteY43" fmla="*/ 216569 h 1094874"/>
                    <a:gd name="connsiteX44" fmla="*/ 112461 w 1660949"/>
                    <a:gd name="connsiteY44" fmla="*/ 252664 h 1094874"/>
                    <a:gd name="connsiteX0" fmla="*/ 112461 w 1660949"/>
                    <a:gd name="connsiteY0" fmla="*/ 252664 h 1094874"/>
                    <a:gd name="connsiteX1" fmla="*/ 62782 w 1660949"/>
                    <a:gd name="connsiteY1" fmla="*/ 303410 h 1094874"/>
                    <a:gd name="connsiteX2" fmla="*/ 34549 w 1660949"/>
                    <a:gd name="connsiteY2" fmla="*/ 365119 h 1094874"/>
                    <a:gd name="connsiteX3" fmla="*/ 36685 w 1660949"/>
                    <a:gd name="connsiteY3" fmla="*/ 397042 h 1094874"/>
                    <a:gd name="connsiteX4" fmla="*/ 12622 w 1660949"/>
                    <a:gd name="connsiteY4" fmla="*/ 469232 h 1094874"/>
                    <a:gd name="connsiteX5" fmla="*/ 591 w 1660949"/>
                    <a:gd name="connsiteY5" fmla="*/ 505327 h 1094874"/>
                    <a:gd name="connsiteX6" fmla="*/ 12622 w 1660949"/>
                    <a:gd name="connsiteY6" fmla="*/ 709864 h 1094874"/>
                    <a:gd name="connsiteX7" fmla="*/ 84812 w 1660949"/>
                    <a:gd name="connsiteY7" fmla="*/ 757990 h 1094874"/>
                    <a:gd name="connsiteX8" fmla="*/ 96843 w 1660949"/>
                    <a:gd name="connsiteY8" fmla="*/ 794085 h 1094874"/>
                    <a:gd name="connsiteX9" fmla="*/ 125078 w 1660949"/>
                    <a:gd name="connsiteY9" fmla="*/ 845416 h 1094874"/>
                    <a:gd name="connsiteX10" fmla="*/ 205127 w 1660949"/>
                    <a:gd name="connsiteY10" fmla="*/ 842211 h 1094874"/>
                    <a:gd name="connsiteX11" fmla="*/ 770612 w 1660949"/>
                    <a:gd name="connsiteY11" fmla="*/ 854242 h 1094874"/>
                    <a:gd name="connsiteX12" fmla="*/ 830770 w 1660949"/>
                    <a:gd name="connsiteY12" fmla="*/ 890337 h 1094874"/>
                    <a:gd name="connsiteX13" fmla="*/ 939054 w 1660949"/>
                    <a:gd name="connsiteY13" fmla="*/ 950495 h 1094874"/>
                    <a:gd name="connsiteX14" fmla="*/ 1011243 w 1660949"/>
                    <a:gd name="connsiteY14" fmla="*/ 998621 h 1094874"/>
                    <a:gd name="connsiteX15" fmla="*/ 1059370 w 1660949"/>
                    <a:gd name="connsiteY15" fmla="*/ 1046748 h 1094874"/>
                    <a:gd name="connsiteX16" fmla="*/ 1131559 w 1660949"/>
                    <a:gd name="connsiteY16" fmla="*/ 1070811 h 1094874"/>
                    <a:gd name="connsiteX17" fmla="*/ 1167654 w 1660949"/>
                    <a:gd name="connsiteY17" fmla="*/ 1082842 h 1094874"/>
                    <a:gd name="connsiteX18" fmla="*/ 1251875 w 1660949"/>
                    <a:gd name="connsiteY18" fmla="*/ 1094874 h 1094874"/>
                    <a:gd name="connsiteX19" fmla="*/ 1492506 w 1660949"/>
                    <a:gd name="connsiteY19" fmla="*/ 1082842 h 1094874"/>
                    <a:gd name="connsiteX20" fmla="*/ 1564696 w 1660949"/>
                    <a:gd name="connsiteY20" fmla="*/ 1034716 h 1094874"/>
                    <a:gd name="connsiteX21" fmla="*/ 1600791 w 1660949"/>
                    <a:gd name="connsiteY21" fmla="*/ 926432 h 1094874"/>
                    <a:gd name="connsiteX22" fmla="*/ 1612822 w 1660949"/>
                    <a:gd name="connsiteY22" fmla="*/ 890337 h 1094874"/>
                    <a:gd name="connsiteX23" fmla="*/ 1636885 w 1660949"/>
                    <a:gd name="connsiteY23" fmla="*/ 842211 h 1094874"/>
                    <a:gd name="connsiteX24" fmla="*/ 1660949 w 1660949"/>
                    <a:gd name="connsiteY24" fmla="*/ 757990 h 1094874"/>
                    <a:gd name="connsiteX25" fmla="*/ 1596516 w 1660949"/>
                    <a:gd name="connsiteY25" fmla="*/ 459441 h 1094874"/>
                    <a:gd name="connsiteX26" fmla="*/ 1546252 w 1660949"/>
                    <a:gd name="connsiteY26" fmla="*/ 371531 h 1094874"/>
                    <a:gd name="connsiteX27" fmla="*/ 1515397 w 1660949"/>
                    <a:gd name="connsiteY27" fmla="*/ 289827 h 1094874"/>
                    <a:gd name="connsiteX28" fmla="*/ 1442139 w 1660949"/>
                    <a:gd name="connsiteY28" fmla="*/ 228600 h 1094874"/>
                    <a:gd name="connsiteX29" fmla="*/ 1414491 w 1660949"/>
                    <a:gd name="connsiteY29" fmla="*/ 185714 h 1094874"/>
                    <a:gd name="connsiteX30" fmla="*/ 1378396 w 1660949"/>
                    <a:gd name="connsiteY30" fmla="*/ 169512 h 1094874"/>
                    <a:gd name="connsiteX31" fmla="*/ 1348127 w 1660949"/>
                    <a:gd name="connsiteY31" fmla="*/ 132348 h 1094874"/>
                    <a:gd name="connsiteX32" fmla="*/ 1263906 w 1660949"/>
                    <a:gd name="connsiteY32" fmla="*/ 84221 h 1094874"/>
                    <a:gd name="connsiteX33" fmla="*/ 1143591 w 1660949"/>
                    <a:gd name="connsiteY33" fmla="*/ 24064 h 1094874"/>
                    <a:gd name="connsiteX34" fmla="*/ 1107496 w 1660949"/>
                    <a:gd name="connsiteY34" fmla="*/ 12032 h 1094874"/>
                    <a:gd name="connsiteX35" fmla="*/ 542012 w 1660949"/>
                    <a:gd name="connsiteY35" fmla="*/ 0 h 1094874"/>
                    <a:gd name="connsiteX36" fmla="*/ 445759 w 1660949"/>
                    <a:gd name="connsiteY36" fmla="*/ 12032 h 1094874"/>
                    <a:gd name="connsiteX37" fmla="*/ 409664 w 1660949"/>
                    <a:gd name="connsiteY37" fmla="*/ 36095 h 1094874"/>
                    <a:gd name="connsiteX38" fmla="*/ 373570 w 1660949"/>
                    <a:gd name="connsiteY38" fmla="*/ 48127 h 1094874"/>
                    <a:gd name="connsiteX39" fmla="*/ 301380 w 1660949"/>
                    <a:gd name="connsiteY39" fmla="*/ 96253 h 1094874"/>
                    <a:gd name="connsiteX40" fmla="*/ 265285 w 1660949"/>
                    <a:gd name="connsiteY40" fmla="*/ 108285 h 1094874"/>
                    <a:gd name="connsiteX41" fmla="*/ 193096 w 1660949"/>
                    <a:gd name="connsiteY41" fmla="*/ 156411 h 1094874"/>
                    <a:gd name="connsiteX42" fmla="*/ 169033 w 1660949"/>
                    <a:gd name="connsiteY42" fmla="*/ 192506 h 1094874"/>
                    <a:gd name="connsiteX43" fmla="*/ 132938 w 1660949"/>
                    <a:gd name="connsiteY43" fmla="*/ 216569 h 1094874"/>
                    <a:gd name="connsiteX44" fmla="*/ 112461 w 1660949"/>
                    <a:gd name="connsiteY44" fmla="*/ 252664 h 1094874"/>
                    <a:gd name="connsiteX0" fmla="*/ 112461 w 1660949"/>
                    <a:gd name="connsiteY0" fmla="*/ 252664 h 1094874"/>
                    <a:gd name="connsiteX1" fmla="*/ 62782 w 1660949"/>
                    <a:gd name="connsiteY1" fmla="*/ 303410 h 1094874"/>
                    <a:gd name="connsiteX2" fmla="*/ 34549 w 1660949"/>
                    <a:gd name="connsiteY2" fmla="*/ 365119 h 1094874"/>
                    <a:gd name="connsiteX3" fmla="*/ 36685 w 1660949"/>
                    <a:gd name="connsiteY3" fmla="*/ 397042 h 1094874"/>
                    <a:gd name="connsiteX4" fmla="*/ 12622 w 1660949"/>
                    <a:gd name="connsiteY4" fmla="*/ 469232 h 1094874"/>
                    <a:gd name="connsiteX5" fmla="*/ 591 w 1660949"/>
                    <a:gd name="connsiteY5" fmla="*/ 505327 h 1094874"/>
                    <a:gd name="connsiteX6" fmla="*/ 12622 w 1660949"/>
                    <a:gd name="connsiteY6" fmla="*/ 709864 h 1094874"/>
                    <a:gd name="connsiteX7" fmla="*/ 84812 w 1660949"/>
                    <a:gd name="connsiteY7" fmla="*/ 757990 h 1094874"/>
                    <a:gd name="connsiteX8" fmla="*/ 96843 w 1660949"/>
                    <a:gd name="connsiteY8" fmla="*/ 794085 h 1094874"/>
                    <a:gd name="connsiteX9" fmla="*/ 125078 w 1660949"/>
                    <a:gd name="connsiteY9" fmla="*/ 845416 h 1094874"/>
                    <a:gd name="connsiteX10" fmla="*/ 207747 w 1660949"/>
                    <a:gd name="connsiteY10" fmla="*/ 863172 h 1094874"/>
                    <a:gd name="connsiteX11" fmla="*/ 770612 w 1660949"/>
                    <a:gd name="connsiteY11" fmla="*/ 854242 h 1094874"/>
                    <a:gd name="connsiteX12" fmla="*/ 830770 w 1660949"/>
                    <a:gd name="connsiteY12" fmla="*/ 890337 h 1094874"/>
                    <a:gd name="connsiteX13" fmla="*/ 939054 w 1660949"/>
                    <a:gd name="connsiteY13" fmla="*/ 950495 h 1094874"/>
                    <a:gd name="connsiteX14" fmla="*/ 1011243 w 1660949"/>
                    <a:gd name="connsiteY14" fmla="*/ 998621 h 1094874"/>
                    <a:gd name="connsiteX15" fmla="*/ 1059370 w 1660949"/>
                    <a:gd name="connsiteY15" fmla="*/ 1046748 h 1094874"/>
                    <a:gd name="connsiteX16" fmla="*/ 1131559 w 1660949"/>
                    <a:gd name="connsiteY16" fmla="*/ 1070811 h 1094874"/>
                    <a:gd name="connsiteX17" fmla="*/ 1167654 w 1660949"/>
                    <a:gd name="connsiteY17" fmla="*/ 1082842 h 1094874"/>
                    <a:gd name="connsiteX18" fmla="*/ 1251875 w 1660949"/>
                    <a:gd name="connsiteY18" fmla="*/ 1094874 h 1094874"/>
                    <a:gd name="connsiteX19" fmla="*/ 1492506 w 1660949"/>
                    <a:gd name="connsiteY19" fmla="*/ 1082842 h 1094874"/>
                    <a:gd name="connsiteX20" fmla="*/ 1564696 w 1660949"/>
                    <a:gd name="connsiteY20" fmla="*/ 1034716 h 1094874"/>
                    <a:gd name="connsiteX21" fmla="*/ 1600791 w 1660949"/>
                    <a:gd name="connsiteY21" fmla="*/ 926432 h 1094874"/>
                    <a:gd name="connsiteX22" fmla="*/ 1612822 w 1660949"/>
                    <a:gd name="connsiteY22" fmla="*/ 890337 h 1094874"/>
                    <a:gd name="connsiteX23" fmla="*/ 1636885 w 1660949"/>
                    <a:gd name="connsiteY23" fmla="*/ 842211 h 1094874"/>
                    <a:gd name="connsiteX24" fmla="*/ 1660949 w 1660949"/>
                    <a:gd name="connsiteY24" fmla="*/ 757990 h 1094874"/>
                    <a:gd name="connsiteX25" fmla="*/ 1596516 w 1660949"/>
                    <a:gd name="connsiteY25" fmla="*/ 459441 h 1094874"/>
                    <a:gd name="connsiteX26" fmla="*/ 1546252 w 1660949"/>
                    <a:gd name="connsiteY26" fmla="*/ 371531 h 1094874"/>
                    <a:gd name="connsiteX27" fmla="*/ 1515397 w 1660949"/>
                    <a:gd name="connsiteY27" fmla="*/ 289827 h 1094874"/>
                    <a:gd name="connsiteX28" fmla="*/ 1442139 w 1660949"/>
                    <a:gd name="connsiteY28" fmla="*/ 228600 h 1094874"/>
                    <a:gd name="connsiteX29" fmla="*/ 1414491 w 1660949"/>
                    <a:gd name="connsiteY29" fmla="*/ 185714 h 1094874"/>
                    <a:gd name="connsiteX30" fmla="*/ 1378396 w 1660949"/>
                    <a:gd name="connsiteY30" fmla="*/ 169512 h 1094874"/>
                    <a:gd name="connsiteX31" fmla="*/ 1348127 w 1660949"/>
                    <a:gd name="connsiteY31" fmla="*/ 132348 h 1094874"/>
                    <a:gd name="connsiteX32" fmla="*/ 1263906 w 1660949"/>
                    <a:gd name="connsiteY32" fmla="*/ 84221 h 1094874"/>
                    <a:gd name="connsiteX33" fmla="*/ 1143591 w 1660949"/>
                    <a:gd name="connsiteY33" fmla="*/ 24064 h 1094874"/>
                    <a:gd name="connsiteX34" fmla="*/ 1107496 w 1660949"/>
                    <a:gd name="connsiteY34" fmla="*/ 12032 h 1094874"/>
                    <a:gd name="connsiteX35" fmla="*/ 542012 w 1660949"/>
                    <a:gd name="connsiteY35" fmla="*/ 0 h 1094874"/>
                    <a:gd name="connsiteX36" fmla="*/ 445759 w 1660949"/>
                    <a:gd name="connsiteY36" fmla="*/ 12032 h 1094874"/>
                    <a:gd name="connsiteX37" fmla="*/ 409664 w 1660949"/>
                    <a:gd name="connsiteY37" fmla="*/ 36095 h 1094874"/>
                    <a:gd name="connsiteX38" fmla="*/ 373570 w 1660949"/>
                    <a:gd name="connsiteY38" fmla="*/ 48127 h 1094874"/>
                    <a:gd name="connsiteX39" fmla="*/ 301380 w 1660949"/>
                    <a:gd name="connsiteY39" fmla="*/ 96253 h 1094874"/>
                    <a:gd name="connsiteX40" fmla="*/ 265285 w 1660949"/>
                    <a:gd name="connsiteY40" fmla="*/ 108285 h 1094874"/>
                    <a:gd name="connsiteX41" fmla="*/ 193096 w 1660949"/>
                    <a:gd name="connsiteY41" fmla="*/ 156411 h 1094874"/>
                    <a:gd name="connsiteX42" fmla="*/ 169033 w 1660949"/>
                    <a:gd name="connsiteY42" fmla="*/ 192506 h 1094874"/>
                    <a:gd name="connsiteX43" fmla="*/ 132938 w 1660949"/>
                    <a:gd name="connsiteY43" fmla="*/ 216569 h 1094874"/>
                    <a:gd name="connsiteX44" fmla="*/ 112461 w 1660949"/>
                    <a:gd name="connsiteY44" fmla="*/ 252664 h 1094874"/>
                    <a:gd name="connsiteX0" fmla="*/ 112461 w 1660949"/>
                    <a:gd name="connsiteY0" fmla="*/ 252664 h 1094874"/>
                    <a:gd name="connsiteX1" fmla="*/ 62782 w 1660949"/>
                    <a:gd name="connsiteY1" fmla="*/ 303410 h 1094874"/>
                    <a:gd name="connsiteX2" fmla="*/ 34549 w 1660949"/>
                    <a:gd name="connsiteY2" fmla="*/ 365119 h 1094874"/>
                    <a:gd name="connsiteX3" fmla="*/ 36685 w 1660949"/>
                    <a:gd name="connsiteY3" fmla="*/ 397042 h 1094874"/>
                    <a:gd name="connsiteX4" fmla="*/ 12622 w 1660949"/>
                    <a:gd name="connsiteY4" fmla="*/ 469232 h 1094874"/>
                    <a:gd name="connsiteX5" fmla="*/ 591 w 1660949"/>
                    <a:gd name="connsiteY5" fmla="*/ 505327 h 1094874"/>
                    <a:gd name="connsiteX6" fmla="*/ 12622 w 1660949"/>
                    <a:gd name="connsiteY6" fmla="*/ 709864 h 1094874"/>
                    <a:gd name="connsiteX7" fmla="*/ 84812 w 1660949"/>
                    <a:gd name="connsiteY7" fmla="*/ 757990 h 1094874"/>
                    <a:gd name="connsiteX8" fmla="*/ 96843 w 1660949"/>
                    <a:gd name="connsiteY8" fmla="*/ 794085 h 1094874"/>
                    <a:gd name="connsiteX9" fmla="*/ 125078 w 1660949"/>
                    <a:gd name="connsiteY9" fmla="*/ 845416 h 1094874"/>
                    <a:gd name="connsiteX10" fmla="*/ 207747 w 1660949"/>
                    <a:gd name="connsiteY10" fmla="*/ 863172 h 1094874"/>
                    <a:gd name="connsiteX11" fmla="*/ 692010 w 1660949"/>
                    <a:gd name="connsiteY11" fmla="*/ 820181 h 1094874"/>
                    <a:gd name="connsiteX12" fmla="*/ 830770 w 1660949"/>
                    <a:gd name="connsiteY12" fmla="*/ 890337 h 1094874"/>
                    <a:gd name="connsiteX13" fmla="*/ 939054 w 1660949"/>
                    <a:gd name="connsiteY13" fmla="*/ 950495 h 1094874"/>
                    <a:gd name="connsiteX14" fmla="*/ 1011243 w 1660949"/>
                    <a:gd name="connsiteY14" fmla="*/ 998621 h 1094874"/>
                    <a:gd name="connsiteX15" fmla="*/ 1059370 w 1660949"/>
                    <a:gd name="connsiteY15" fmla="*/ 1046748 h 1094874"/>
                    <a:gd name="connsiteX16" fmla="*/ 1131559 w 1660949"/>
                    <a:gd name="connsiteY16" fmla="*/ 1070811 h 1094874"/>
                    <a:gd name="connsiteX17" fmla="*/ 1167654 w 1660949"/>
                    <a:gd name="connsiteY17" fmla="*/ 1082842 h 1094874"/>
                    <a:gd name="connsiteX18" fmla="*/ 1251875 w 1660949"/>
                    <a:gd name="connsiteY18" fmla="*/ 1094874 h 1094874"/>
                    <a:gd name="connsiteX19" fmla="*/ 1492506 w 1660949"/>
                    <a:gd name="connsiteY19" fmla="*/ 1082842 h 1094874"/>
                    <a:gd name="connsiteX20" fmla="*/ 1564696 w 1660949"/>
                    <a:gd name="connsiteY20" fmla="*/ 1034716 h 1094874"/>
                    <a:gd name="connsiteX21" fmla="*/ 1600791 w 1660949"/>
                    <a:gd name="connsiteY21" fmla="*/ 926432 h 1094874"/>
                    <a:gd name="connsiteX22" fmla="*/ 1612822 w 1660949"/>
                    <a:gd name="connsiteY22" fmla="*/ 890337 h 1094874"/>
                    <a:gd name="connsiteX23" fmla="*/ 1636885 w 1660949"/>
                    <a:gd name="connsiteY23" fmla="*/ 842211 h 1094874"/>
                    <a:gd name="connsiteX24" fmla="*/ 1660949 w 1660949"/>
                    <a:gd name="connsiteY24" fmla="*/ 757990 h 1094874"/>
                    <a:gd name="connsiteX25" fmla="*/ 1596516 w 1660949"/>
                    <a:gd name="connsiteY25" fmla="*/ 459441 h 1094874"/>
                    <a:gd name="connsiteX26" fmla="*/ 1546252 w 1660949"/>
                    <a:gd name="connsiteY26" fmla="*/ 371531 h 1094874"/>
                    <a:gd name="connsiteX27" fmla="*/ 1515397 w 1660949"/>
                    <a:gd name="connsiteY27" fmla="*/ 289827 h 1094874"/>
                    <a:gd name="connsiteX28" fmla="*/ 1442139 w 1660949"/>
                    <a:gd name="connsiteY28" fmla="*/ 228600 h 1094874"/>
                    <a:gd name="connsiteX29" fmla="*/ 1414491 w 1660949"/>
                    <a:gd name="connsiteY29" fmla="*/ 185714 h 1094874"/>
                    <a:gd name="connsiteX30" fmla="*/ 1378396 w 1660949"/>
                    <a:gd name="connsiteY30" fmla="*/ 169512 h 1094874"/>
                    <a:gd name="connsiteX31" fmla="*/ 1348127 w 1660949"/>
                    <a:gd name="connsiteY31" fmla="*/ 132348 h 1094874"/>
                    <a:gd name="connsiteX32" fmla="*/ 1263906 w 1660949"/>
                    <a:gd name="connsiteY32" fmla="*/ 84221 h 1094874"/>
                    <a:gd name="connsiteX33" fmla="*/ 1143591 w 1660949"/>
                    <a:gd name="connsiteY33" fmla="*/ 24064 h 1094874"/>
                    <a:gd name="connsiteX34" fmla="*/ 1107496 w 1660949"/>
                    <a:gd name="connsiteY34" fmla="*/ 12032 h 1094874"/>
                    <a:gd name="connsiteX35" fmla="*/ 542012 w 1660949"/>
                    <a:gd name="connsiteY35" fmla="*/ 0 h 1094874"/>
                    <a:gd name="connsiteX36" fmla="*/ 445759 w 1660949"/>
                    <a:gd name="connsiteY36" fmla="*/ 12032 h 1094874"/>
                    <a:gd name="connsiteX37" fmla="*/ 409664 w 1660949"/>
                    <a:gd name="connsiteY37" fmla="*/ 36095 h 1094874"/>
                    <a:gd name="connsiteX38" fmla="*/ 373570 w 1660949"/>
                    <a:gd name="connsiteY38" fmla="*/ 48127 h 1094874"/>
                    <a:gd name="connsiteX39" fmla="*/ 301380 w 1660949"/>
                    <a:gd name="connsiteY39" fmla="*/ 96253 h 1094874"/>
                    <a:gd name="connsiteX40" fmla="*/ 265285 w 1660949"/>
                    <a:gd name="connsiteY40" fmla="*/ 108285 h 1094874"/>
                    <a:gd name="connsiteX41" fmla="*/ 193096 w 1660949"/>
                    <a:gd name="connsiteY41" fmla="*/ 156411 h 1094874"/>
                    <a:gd name="connsiteX42" fmla="*/ 169033 w 1660949"/>
                    <a:gd name="connsiteY42" fmla="*/ 192506 h 1094874"/>
                    <a:gd name="connsiteX43" fmla="*/ 132938 w 1660949"/>
                    <a:gd name="connsiteY43" fmla="*/ 216569 h 1094874"/>
                    <a:gd name="connsiteX44" fmla="*/ 112461 w 1660949"/>
                    <a:gd name="connsiteY44" fmla="*/ 252664 h 1094874"/>
                    <a:gd name="connsiteX0" fmla="*/ 112461 w 1660949"/>
                    <a:gd name="connsiteY0" fmla="*/ 252664 h 1094874"/>
                    <a:gd name="connsiteX1" fmla="*/ 62782 w 1660949"/>
                    <a:gd name="connsiteY1" fmla="*/ 303410 h 1094874"/>
                    <a:gd name="connsiteX2" fmla="*/ 34549 w 1660949"/>
                    <a:gd name="connsiteY2" fmla="*/ 365119 h 1094874"/>
                    <a:gd name="connsiteX3" fmla="*/ 36685 w 1660949"/>
                    <a:gd name="connsiteY3" fmla="*/ 397042 h 1094874"/>
                    <a:gd name="connsiteX4" fmla="*/ 12622 w 1660949"/>
                    <a:gd name="connsiteY4" fmla="*/ 469232 h 1094874"/>
                    <a:gd name="connsiteX5" fmla="*/ 591 w 1660949"/>
                    <a:gd name="connsiteY5" fmla="*/ 505327 h 1094874"/>
                    <a:gd name="connsiteX6" fmla="*/ 12622 w 1660949"/>
                    <a:gd name="connsiteY6" fmla="*/ 709864 h 1094874"/>
                    <a:gd name="connsiteX7" fmla="*/ 84812 w 1660949"/>
                    <a:gd name="connsiteY7" fmla="*/ 757990 h 1094874"/>
                    <a:gd name="connsiteX8" fmla="*/ 96843 w 1660949"/>
                    <a:gd name="connsiteY8" fmla="*/ 794085 h 1094874"/>
                    <a:gd name="connsiteX9" fmla="*/ 125078 w 1660949"/>
                    <a:gd name="connsiteY9" fmla="*/ 845416 h 1094874"/>
                    <a:gd name="connsiteX10" fmla="*/ 207747 w 1660949"/>
                    <a:gd name="connsiteY10" fmla="*/ 863172 h 1094874"/>
                    <a:gd name="connsiteX11" fmla="*/ 692010 w 1660949"/>
                    <a:gd name="connsiteY11" fmla="*/ 820181 h 1094874"/>
                    <a:gd name="connsiteX12" fmla="*/ 830770 w 1660949"/>
                    <a:gd name="connsiteY12" fmla="*/ 890337 h 1094874"/>
                    <a:gd name="connsiteX13" fmla="*/ 960014 w 1660949"/>
                    <a:gd name="connsiteY13" fmla="*/ 995036 h 1094874"/>
                    <a:gd name="connsiteX14" fmla="*/ 1011243 w 1660949"/>
                    <a:gd name="connsiteY14" fmla="*/ 998621 h 1094874"/>
                    <a:gd name="connsiteX15" fmla="*/ 1059370 w 1660949"/>
                    <a:gd name="connsiteY15" fmla="*/ 1046748 h 1094874"/>
                    <a:gd name="connsiteX16" fmla="*/ 1131559 w 1660949"/>
                    <a:gd name="connsiteY16" fmla="*/ 1070811 h 1094874"/>
                    <a:gd name="connsiteX17" fmla="*/ 1167654 w 1660949"/>
                    <a:gd name="connsiteY17" fmla="*/ 1082842 h 1094874"/>
                    <a:gd name="connsiteX18" fmla="*/ 1251875 w 1660949"/>
                    <a:gd name="connsiteY18" fmla="*/ 1094874 h 1094874"/>
                    <a:gd name="connsiteX19" fmla="*/ 1492506 w 1660949"/>
                    <a:gd name="connsiteY19" fmla="*/ 1082842 h 1094874"/>
                    <a:gd name="connsiteX20" fmla="*/ 1564696 w 1660949"/>
                    <a:gd name="connsiteY20" fmla="*/ 1034716 h 1094874"/>
                    <a:gd name="connsiteX21" fmla="*/ 1600791 w 1660949"/>
                    <a:gd name="connsiteY21" fmla="*/ 926432 h 1094874"/>
                    <a:gd name="connsiteX22" fmla="*/ 1612822 w 1660949"/>
                    <a:gd name="connsiteY22" fmla="*/ 890337 h 1094874"/>
                    <a:gd name="connsiteX23" fmla="*/ 1636885 w 1660949"/>
                    <a:gd name="connsiteY23" fmla="*/ 842211 h 1094874"/>
                    <a:gd name="connsiteX24" fmla="*/ 1660949 w 1660949"/>
                    <a:gd name="connsiteY24" fmla="*/ 757990 h 1094874"/>
                    <a:gd name="connsiteX25" fmla="*/ 1596516 w 1660949"/>
                    <a:gd name="connsiteY25" fmla="*/ 459441 h 1094874"/>
                    <a:gd name="connsiteX26" fmla="*/ 1546252 w 1660949"/>
                    <a:gd name="connsiteY26" fmla="*/ 371531 h 1094874"/>
                    <a:gd name="connsiteX27" fmla="*/ 1515397 w 1660949"/>
                    <a:gd name="connsiteY27" fmla="*/ 289827 h 1094874"/>
                    <a:gd name="connsiteX28" fmla="*/ 1442139 w 1660949"/>
                    <a:gd name="connsiteY28" fmla="*/ 228600 h 1094874"/>
                    <a:gd name="connsiteX29" fmla="*/ 1414491 w 1660949"/>
                    <a:gd name="connsiteY29" fmla="*/ 185714 h 1094874"/>
                    <a:gd name="connsiteX30" fmla="*/ 1378396 w 1660949"/>
                    <a:gd name="connsiteY30" fmla="*/ 169512 h 1094874"/>
                    <a:gd name="connsiteX31" fmla="*/ 1348127 w 1660949"/>
                    <a:gd name="connsiteY31" fmla="*/ 132348 h 1094874"/>
                    <a:gd name="connsiteX32" fmla="*/ 1263906 w 1660949"/>
                    <a:gd name="connsiteY32" fmla="*/ 84221 h 1094874"/>
                    <a:gd name="connsiteX33" fmla="*/ 1143591 w 1660949"/>
                    <a:gd name="connsiteY33" fmla="*/ 24064 h 1094874"/>
                    <a:gd name="connsiteX34" fmla="*/ 1107496 w 1660949"/>
                    <a:gd name="connsiteY34" fmla="*/ 12032 h 1094874"/>
                    <a:gd name="connsiteX35" fmla="*/ 542012 w 1660949"/>
                    <a:gd name="connsiteY35" fmla="*/ 0 h 1094874"/>
                    <a:gd name="connsiteX36" fmla="*/ 445759 w 1660949"/>
                    <a:gd name="connsiteY36" fmla="*/ 12032 h 1094874"/>
                    <a:gd name="connsiteX37" fmla="*/ 409664 w 1660949"/>
                    <a:gd name="connsiteY37" fmla="*/ 36095 h 1094874"/>
                    <a:gd name="connsiteX38" fmla="*/ 373570 w 1660949"/>
                    <a:gd name="connsiteY38" fmla="*/ 48127 h 1094874"/>
                    <a:gd name="connsiteX39" fmla="*/ 301380 w 1660949"/>
                    <a:gd name="connsiteY39" fmla="*/ 96253 h 1094874"/>
                    <a:gd name="connsiteX40" fmla="*/ 265285 w 1660949"/>
                    <a:gd name="connsiteY40" fmla="*/ 108285 h 1094874"/>
                    <a:gd name="connsiteX41" fmla="*/ 193096 w 1660949"/>
                    <a:gd name="connsiteY41" fmla="*/ 156411 h 1094874"/>
                    <a:gd name="connsiteX42" fmla="*/ 169033 w 1660949"/>
                    <a:gd name="connsiteY42" fmla="*/ 192506 h 1094874"/>
                    <a:gd name="connsiteX43" fmla="*/ 132938 w 1660949"/>
                    <a:gd name="connsiteY43" fmla="*/ 216569 h 1094874"/>
                    <a:gd name="connsiteX44" fmla="*/ 112461 w 1660949"/>
                    <a:gd name="connsiteY44" fmla="*/ 252664 h 1094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660949" h="1094874">
                      <a:moveTo>
                        <a:pt x="112461" y="252664"/>
                      </a:moveTo>
                      <a:cubicBezTo>
                        <a:pt x="100768" y="267138"/>
                        <a:pt x="75767" y="284667"/>
                        <a:pt x="62782" y="303410"/>
                      </a:cubicBezTo>
                      <a:cubicBezTo>
                        <a:pt x="49797" y="322153"/>
                        <a:pt x="38898" y="349514"/>
                        <a:pt x="34549" y="365119"/>
                      </a:cubicBezTo>
                      <a:cubicBezTo>
                        <a:pt x="30200" y="380724"/>
                        <a:pt x="44706" y="389021"/>
                        <a:pt x="36685" y="397042"/>
                      </a:cubicBezTo>
                      <a:lnTo>
                        <a:pt x="12622" y="469232"/>
                      </a:lnTo>
                      <a:lnTo>
                        <a:pt x="591" y="505327"/>
                      </a:lnTo>
                      <a:cubicBezTo>
                        <a:pt x="4601" y="573506"/>
                        <a:pt x="-8975" y="645072"/>
                        <a:pt x="12622" y="709864"/>
                      </a:cubicBezTo>
                      <a:cubicBezTo>
                        <a:pt x="21767" y="737300"/>
                        <a:pt x="84812" y="757990"/>
                        <a:pt x="84812" y="757990"/>
                      </a:cubicBezTo>
                      <a:cubicBezTo>
                        <a:pt x="88822" y="770022"/>
                        <a:pt x="90132" y="779514"/>
                        <a:pt x="96843" y="794085"/>
                      </a:cubicBezTo>
                      <a:cubicBezTo>
                        <a:pt x="103554" y="808656"/>
                        <a:pt x="106594" y="833902"/>
                        <a:pt x="125078" y="845416"/>
                      </a:cubicBezTo>
                      <a:cubicBezTo>
                        <a:pt x="143562" y="856931"/>
                        <a:pt x="113258" y="867378"/>
                        <a:pt x="207747" y="863172"/>
                      </a:cubicBezTo>
                      <a:cubicBezTo>
                        <a:pt x="302236" y="858966"/>
                        <a:pt x="530589" y="834511"/>
                        <a:pt x="692010" y="820181"/>
                      </a:cubicBezTo>
                      <a:cubicBezTo>
                        <a:pt x="794257" y="854265"/>
                        <a:pt x="786103" y="861194"/>
                        <a:pt x="830770" y="890337"/>
                      </a:cubicBezTo>
                      <a:cubicBezTo>
                        <a:pt x="875437" y="919480"/>
                        <a:pt x="849648" y="884670"/>
                        <a:pt x="960014" y="995036"/>
                      </a:cubicBezTo>
                      <a:cubicBezTo>
                        <a:pt x="1005077" y="1040099"/>
                        <a:pt x="959007" y="981209"/>
                        <a:pt x="1011243" y="998621"/>
                      </a:cubicBezTo>
                      <a:cubicBezTo>
                        <a:pt x="1027285" y="1014663"/>
                        <a:pt x="1037847" y="1039574"/>
                        <a:pt x="1059370" y="1046748"/>
                      </a:cubicBezTo>
                      <a:lnTo>
                        <a:pt x="1131559" y="1070811"/>
                      </a:lnTo>
                      <a:cubicBezTo>
                        <a:pt x="1143591" y="1074821"/>
                        <a:pt x="1155099" y="1081048"/>
                        <a:pt x="1167654" y="1082842"/>
                      </a:cubicBezTo>
                      <a:lnTo>
                        <a:pt x="1251875" y="1094874"/>
                      </a:lnTo>
                      <a:cubicBezTo>
                        <a:pt x="1332085" y="1090863"/>
                        <a:pt x="1413641" y="1098008"/>
                        <a:pt x="1492506" y="1082842"/>
                      </a:cubicBezTo>
                      <a:cubicBezTo>
                        <a:pt x="1520906" y="1077380"/>
                        <a:pt x="1564696" y="1034716"/>
                        <a:pt x="1564696" y="1034716"/>
                      </a:cubicBezTo>
                      <a:lnTo>
                        <a:pt x="1600791" y="926432"/>
                      </a:lnTo>
                      <a:cubicBezTo>
                        <a:pt x="1604801" y="914400"/>
                        <a:pt x="1607150" y="901681"/>
                        <a:pt x="1612822" y="890337"/>
                      </a:cubicBezTo>
                      <a:cubicBezTo>
                        <a:pt x="1620843" y="874295"/>
                        <a:pt x="1629820" y="858696"/>
                        <a:pt x="1636885" y="842211"/>
                      </a:cubicBezTo>
                      <a:cubicBezTo>
                        <a:pt x="1647242" y="818045"/>
                        <a:pt x="1654843" y="782413"/>
                        <a:pt x="1660949" y="757990"/>
                      </a:cubicBezTo>
                      <a:cubicBezTo>
                        <a:pt x="1656938" y="629653"/>
                        <a:pt x="1615632" y="523851"/>
                        <a:pt x="1596516" y="459441"/>
                      </a:cubicBezTo>
                      <a:cubicBezTo>
                        <a:pt x="1577400" y="395031"/>
                        <a:pt x="1559772" y="399800"/>
                        <a:pt x="1546252" y="371531"/>
                      </a:cubicBezTo>
                      <a:cubicBezTo>
                        <a:pt x="1532732" y="343262"/>
                        <a:pt x="1501228" y="321428"/>
                        <a:pt x="1515397" y="289827"/>
                      </a:cubicBezTo>
                      <a:cubicBezTo>
                        <a:pt x="1470936" y="223135"/>
                        <a:pt x="1458956" y="245952"/>
                        <a:pt x="1442139" y="228600"/>
                      </a:cubicBezTo>
                      <a:cubicBezTo>
                        <a:pt x="1425322" y="211248"/>
                        <a:pt x="1425115" y="195562"/>
                        <a:pt x="1414491" y="185714"/>
                      </a:cubicBezTo>
                      <a:cubicBezTo>
                        <a:pt x="1403867" y="175866"/>
                        <a:pt x="1389457" y="178406"/>
                        <a:pt x="1378396" y="169512"/>
                      </a:cubicBezTo>
                      <a:cubicBezTo>
                        <a:pt x="1367335" y="160618"/>
                        <a:pt x="1367209" y="146563"/>
                        <a:pt x="1348127" y="132348"/>
                      </a:cubicBezTo>
                      <a:cubicBezTo>
                        <a:pt x="1329045" y="118133"/>
                        <a:pt x="1416542" y="175803"/>
                        <a:pt x="1263906" y="84221"/>
                      </a:cubicBezTo>
                      <a:cubicBezTo>
                        <a:pt x="1144584" y="12627"/>
                        <a:pt x="1238856" y="51282"/>
                        <a:pt x="1143591" y="24064"/>
                      </a:cubicBezTo>
                      <a:cubicBezTo>
                        <a:pt x="1131396" y="20580"/>
                        <a:pt x="1120168" y="12539"/>
                        <a:pt x="1107496" y="12032"/>
                      </a:cubicBezTo>
                      <a:cubicBezTo>
                        <a:pt x="919109" y="4496"/>
                        <a:pt x="730507" y="4011"/>
                        <a:pt x="542012" y="0"/>
                      </a:cubicBezTo>
                      <a:cubicBezTo>
                        <a:pt x="509928" y="4011"/>
                        <a:pt x="476954" y="3524"/>
                        <a:pt x="445759" y="12032"/>
                      </a:cubicBezTo>
                      <a:cubicBezTo>
                        <a:pt x="431808" y="15837"/>
                        <a:pt x="422598" y="29628"/>
                        <a:pt x="409664" y="36095"/>
                      </a:cubicBezTo>
                      <a:cubicBezTo>
                        <a:pt x="398321" y="41767"/>
                        <a:pt x="385601" y="44116"/>
                        <a:pt x="373570" y="48127"/>
                      </a:cubicBezTo>
                      <a:cubicBezTo>
                        <a:pt x="341430" y="80265"/>
                        <a:pt x="352368" y="74401"/>
                        <a:pt x="301380" y="96253"/>
                      </a:cubicBezTo>
                      <a:cubicBezTo>
                        <a:pt x="289723" y="101249"/>
                        <a:pt x="276372" y="102126"/>
                        <a:pt x="265285" y="108285"/>
                      </a:cubicBezTo>
                      <a:cubicBezTo>
                        <a:pt x="240004" y="122330"/>
                        <a:pt x="193096" y="156411"/>
                        <a:pt x="193096" y="156411"/>
                      </a:cubicBezTo>
                      <a:cubicBezTo>
                        <a:pt x="185075" y="168443"/>
                        <a:pt x="179258" y="182281"/>
                        <a:pt x="169033" y="192506"/>
                      </a:cubicBezTo>
                      <a:cubicBezTo>
                        <a:pt x="158808" y="202731"/>
                        <a:pt x="141971" y="205278"/>
                        <a:pt x="132938" y="216569"/>
                      </a:cubicBezTo>
                      <a:cubicBezTo>
                        <a:pt x="101018" y="256469"/>
                        <a:pt x="124154" y="238191"/>
                        <a:pt x="112461" y="252664"/>
                      </a:cubicBezTo>
                      <a:close/>
                    </a:path>
                  </a:pathLst>
                </a:custGeom>
                <a:solidFill>
                  <a:srgbClr val="B381D9">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8" name="Straight Connector 17">
                <a:extLst>
                  <a:ext uri="{FF2B5EF4-FFF2-40B4-BE49-F238E27FC236}">
                    <a16:creationId xmlns:a16="http://schemas.microsoft.com/office/drawing/2014/main" id="{79D64E1E-87D3-574D-8EF7-3AE6BF279E5F}"/>
                  </a:ext>
                </a:extLst>
              </p:cNvPr>
              <p:cNvCxnSpPr>
                <a:cxnSpLocks/>
              </p:cNvCxnSpPr>
              <p:nvPr/>
            </p:nvCxnSpPr>
            <p:spPr>
              <a:xfrm flipV="1">
                <a:off x="3520584" y="6002589"/>
                <a:ext cx="1128418" cy="1"/>
              </a:xfrm>
              <a:prstGeom prst="line">
                <a:avLst/>
              </a:prstGeom>
              <a:ln w="38100">
                <a:solidFill>
                  <a:schemeClr val="bg2">
                    <a:lumMod val="50000"/>
                  </a:schemeClr>
                </a:solidFill>
                <a:prstDash val="lgDash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1BC35138-DC4D-9447-AC63-5DCB3C5D0177}"/>
                  </a:ext>
                </a:extLst>
              </p:cNvPr>
              <p:cNvCxnSpPr>
                <a:cxnSpLocks/>
              </p:cNvCxnSpPr>
              <p:nvPr/>
            </p:nvCxnSpPr>
            <p:spPr>
              <a:xfrm flipV="1">
                <a:off x="5509456" y="6002588"/>
                <a:ext cx="986862" cy="4"/>
              </a:xfrm>
              <a:prstGeom prst="line">
                <a:avLst/>
              </a:prstGeom>
              <a:ln w="38100">
                <a:solidFill>
                  <a:schemeClr val="bg2">
                    <a:lumMod val="50000"/>
                  </a:schemeClr>
                </a:solidFill>
                <a:prstDash val="lgDash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C02A1344-FD8A-9A43-99DB-51C21339158A}"/>
                  </a:ext>
                </a:extLst>
              </p:cNvPr>
              <p:cNvCxnSpPr>
                <a:cxnSpLocks/>
              </p:cNvCxnSpPr>
              <p:nvPr/>
            </p:nvCxnSpPr>
            <p:spPr>
              <a:xfrm flipV="1">
                <a:off x="7819077" y="6002588"/>
                <a:ext cx="966997" cy="1"/>
              </a:xfrm>
              <a:prstGeom prst="line">
                <a:avLst/>
              </a:prstGeom>
              <a:ln w="38100">
                <a:solidFill>
                  <a:schemeClr val="bg2">
                    <a:lumMod val="50000"/>
                  </a:schemeClr>
                </a:solidFill>
                <a:prstDash val="lgDash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8503E60-BD64-5842-93A8-C3B1CD89B5C7}"/>
                  </a:ext>
                </a:extLst>
              </p:cNvPr>
              <p:cNvCxnSpPr>
                <a:cxnSpLocks/>
              </p:cNvCxnSpPr>
              <p:nvPr/>
            </p:nvCxnSpPr>
            <p:spPr>
              <a:xfrm flipV="1">
                <a:off x="9705030" y="5979750"/>
                <a:ext cx="814894" cy="1"/>
              </a:xfrm>
              <a:prstGeom prst="line">
                <a:avLst/>
              </a:prstGeom>
              <a:ln w="38100">
                <a:solidFill>
                  <a:schemeClr val="bg2">
                    <a:lumMod val="50000"/>
                  </a:schemeClr>
                </a:solidFill>
                <a:prstDash val="lgDashDot"/>
              </a:ln>
            </p:spPr>
            <p:style>
              <a:lnRef idx="1">
                <a:schemeClr val="accent1"/>
              </a:lnRef>
              <a:fillRef idx="0">
                <a:schemeClr val="accent1"/>
              </a:fillRef>
              <a:effectRef idx="0">
                <a:schemeClr val="accent1"/>
              </a:effectRef>
              <a:fontRef idx="minor">
                <a:schemeClr val="tx1"/>
              </a:fontRef>
            </p:style>
          </p:cxnSp>
        </p:grpSp>
        <p:pic>
          <p:nvPicPr>
            <p:cNvPr id="11" name="Picture 10">
              <a:extLst>
                <a:ext uri="{FF2B5EF4-FFF2-40B4-BE49-F238E27FC236}">
                  <a16:creationId xmlns:a16="http://schemas.microsoft.com/office/drawing/2014/main" id="{D33B9E6E-E8B3-9F4D-ABA2-D296977E47BE}"/>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flipH="1">
              <a:off x="10485532" y="4963269"/>
              <a:ext cx="1179695" cy="1179695"/>
            </a:xfrm>
            <a:prstGeom prst="rect">
              <a:avLst/>
            </a:prstGeom>
          </p:spPr>
        </p:pic>
      </p:grpSp>
    </p:spTree>
    <p:extLst>
      <p:ext uri="{BB962C8B-B14F-4D97-AF65-F5344CB8AC3E}">
        <p14:creationId xmlns:p14="http://schemas.microsoft.com/office/powerpoint/2010/main" val="26991937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BE102CF-B23E-4703-3158-4FEE704D35F6}"/>
              </a:ext>
            </a:extLst>
          </p:cNvPr>
          <p:cNvSpPr/>
          <p:nvPr/>
        </p:nvSpPr>
        <p:spPr>
          <a:xfrm>
            <a:off x="0" y="0"/>
            <a:ext cx="12192000" cy="6858000"/>
          </a:xfrm>
          <a:prstGeom prst="rect">
            <a:avLst/>
          </a:prstGeom>
          <a:solidFill>
            <a:srgbClr val="6BD9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tx1"/>
                </a:solidFill>
              </a:rPr>
              <a:t>What is Reproducible Science?</a:t>
            </a:r>
          </a:p>
        </p:txBody>
      </p:sp>
    </p:spTree>
    <p:extLst>
      <p:ext uri="{BB962C8B-B14F-4D97-AF65-F5344CB8AC3E}">
        <p14:creationId xmlns:p14="http://schemas.microsoft.com/office/powerpoint/2010/main" val="399998225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onsolas-Verdana">
      <a:majorFont>
        <a:latin typeface="Consolas" panose="020B0609020204030204"/>
        <a:ea typeface=""/>
        <a:cs typeface=""/>
        <a:font script="Jpan" typeface="HG丸ｺﾞｼｯｸM-PRO"/>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Verdana" panose="020B060403050404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744</TotalTime>
  <Words>3981</Words>
  <Application>Microsoft Macintosh PowerPoint</Application>
  <PresentationFormat>Widescreen</PresentationFormat>
  <Paragraphs>505</Paragraphs>
  <Slides>84</Slides>
  <Notes>28</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84</vt:i4>
      </vt:variant>
    </vt:vector>
  </HeadingPairs>
  <TitlesOfParts>
    <vt:vector size="93" baseType="lpstr">
      <vt:lpstr>Arial</vt:lpstr>
      <vt:lpstr>Calibri</vt:lpstr>
      <vt:lpstr>Consolas</vt:lpstr>
      <vt:lpstr>Gotham SSm A</vt:lpstr>
      <vt:lpstr>Helvetica Neue</vt:lpstr>
      <vt:lpstr>Tw Cen MT</vt:lpstr>
      <vt:lpstr>Twentieth Century</vt:lpstr>
      <vt:lpstr>Verdana</vt:lpstr>
      <vt:lpstr>Office Theme</vt:lpstr>
      <vt:lpstr>Introduction to Reproducible Science</vt:lpstr>
      <vt:lpstr>PowerPoint Presentation</vt:lpstr>
      <vt:lpstr>Commitment to Reproducible Science</vt:lpstr>
      <vt:lpstr>Workshop Learning Objectives</vt:lpstr>
      <vt:lpstr>Agenda</vt:lpstr>
      <vt:lpstr>Software Required for Workshop</vt:lpstr>
      <vt:lpstr>About this Workshop</vt:lpstr>
      <vt:lpstr>Icebreaker: In the chat…</vt:lpstr>
      <vt:lpstr>PowerPoint Presentation</vt:lpstr>
      <vt:lpstr>PowerPoint Presentation</vt:lpstr>
      <vt:lpstr>What is reproducible science?</vt:lpstr>
      <vt:lpstr>Benefits of reproducible research</vt:lpstr>
      <vt:lpstr>Reproducible versus replicable</vt:lpstr>
      <vt:lpstr>Improving Usability of Reproducible Research</vt:lpstr>
      <vt:lpstr>PowerPoint Presentation</vt:lpstr>
      <vt:lpstr>PowerPoint Presentation</vt:lpstr>
      <vt:lpstr>Reproducible Workflows</vt:lpstr>
      <vt:lpstr>FAIR Principles</vt:lpstr>
      <vt:lpstr>PowerPoint Presentation</vt:lpstr>
      <vt:lpstr>Tools Supporting  Reproducible Science</vt:lpstr>
      <vt:lpstr>Reference Management</vt:lpstr>
      <vt:lpstr>OSF</vt:lpstr>
      <vt:lpstr>PsyArXiv</vt:lpstr>
      <vt:lpstr>Markdown</vt:lpstr>
      <vt:lpstr>PowerPoint Presentation</vt:lpstr>
      <vt:lpstr>What is Git?</vt:lpstr>
      <vt:lpstr>Git These Concepts</vt:lpstr>
      <vt:lpstr>PowerPoint Presentation</vt:lpstr>
      <vt:lpstr>What is R? RStudio?</vt:lpstr>
      <vt:lpstr>What are R packages?</vt:lpstr>
      <vt:lpstr>What is RMarkdown? Quarto?</vt:lpstr>
      <vt:lpstr>Scripts</vt:lpstr>
      <vt:lpstr>Files</vt:lpstr>
      <vt:lpstr>Console:  run one-off commands</vt:lpstr>
      <vt:lpstr>Plots</vt:lpstr>
      <vt:lpstr>Help</vt:lpstr>
      <vt:lpstr>Viewer</vt:lpstr>
      <vt:lpstr>Shortcuts</vt:lpstr>
      <vt:lpstr>Customizing RStudio</vt:lpstr>
      <vt:lpstr>PowerPoint Presentation</vt:lpstr>
      <vt:lpstr>Pseudocode Exercise</vt:lpstr>
      <vt:lpstr>Basic data types &amp; structures</vt:lpstr>
      <vt:lpstr>Let’s jump into R</vt:lpstr>
      <vt:lpstr>PowerPoint Presentation</vt:lpstr>
      <vt:lpstr>Uncleaned Data Problems</vt:lpstr>
      <vt:lpstr>What is data wrangling?</vt:lpstr>
      <vt:lpstr>What is tidy data?</vt:lpstr>
      <vt:lpstr>Typical data wrangling operations</vt:lpstr>
      <vt:lpstr>Typical data wrangling operations</vt:lpstr>
      <vt:lpstr>Joining data</vt:lpstr>
      <vt:lpstr>Joining data</vt:lpstr>
      <vt:lpstr>Joining data</vt:lpstr>
      <vt:lpstr>PowerPoint Presentation</vt:lpstr>
      <vt:lpstr>Five Qualities of Great Visualizations</vt:lpstr>
      <vt:lpstr>Primer: dplyr + ggplot2 (part of the tidyverse)</vt:lpstr>
      <vt:lpstr>PowerPoint Presentation</vt:lpstr>
      <vt:lpstr>ggstatsplot</vt:lpstr>
      <vt:lpstr>Let’s jump into R</vt:lpstr>
      <vt:lpstr>PowerPoint Presentation</vt:lpstr>
      <vt:lpstr>What is an API?</vt:lpstr>
      <vt:lpstr>What is an API?</vt:lpstr>
      <vt:lpstr>What is an API?</vt:lpstr>
      <vt:lpstr>Jeff Bezos’ API Mandate at Amazon</vt:lpstr>
      <vt:lpstr>Special Considerations</vt:lpstr>
      <vt:lpstr>PowerPoint Presentation</vt:lpstr>
      <vt:lpstr>Let’s jump into R</vt:lpstr>
      <vt:lpstr>PowerPoint Presentation</vt:lpstr>
      <vt:lpstr>ETL Pipelines</vt:lpstr>
      <vt:lpstr>PowerPoint Presentation</vt:lpstr>
      <vt:lpstr>What is PubSub?</vt:lpstr>
      <vt:lpstr>How I’ve Used PubSub Messaging</vt:lpstr>
      <vt:lpstr>PowerPoint Presentation</vt:lpstr>
      <vt:lpstr>The Future: Data Workflows</vt:lpstr>
      <vt:lpstr>PowerPoint Presentation</vt:lpstr>
      <vt:lpstr>PowerPoint Presentation</vt:lpstr>
      <vt:lpstr>Tutorial Recommendations</vt:lpstr>
      <vt:lpstr>Reading Recommendations</vt:lpstr>
      <vt:lpstr>Practice with Open Data</vt:lpstr>
      <vt:lpstr>You are not alone</vt:lpstr>
      <vt:lpstr>You are not alone</vt:lpstr>
      <vt:lpstr>PowerPoint Presentation</vt:lpstr>
      <vt:lpstr>PowerPoint Presentation</vt:lpstr>
      <vt:lpstr>Thank you!</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Data Wrangling &amp; Visualization in R</dc:title>
  <dc:creator>Nelson Roque</dc:creator>
  <cp:lastModifiedBy>Nelson Roque</cp:lastModifiedBy>
  <cp:revision>75</cp:revision>
  <dcterms:created xsi:type="dcterms:W3CDTF">2021-09-10T14:52:26Z</dcterms:created>
  <dcterms:modified xsi:type="dcterms:W3CDTF">2023-03-24T13:59:12Z</dcterms:modified>
</cp:coreProperties>
</file>